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58" r:id="rId4"/>
    <p:sldId id="259" r:id="rId5"/>
    <p:sldId id="260" r:id="rId6"/>
    <p:sldId id="261" r:id="rId7"/>
    <p:sldId id="374" r:id="rId8"/>
    <p:sldId id="375" r:id="rId9"/>
    <p:sldId id="262" r:id="rId10"/>
    <p:sldId id="287" r:id="rId11"/>
    <p:sldId id="288" r:id="rId12"/>
    <p:sldId id="376" r:id="rId13"/>
    <p:sldId id="291" r:id="rId14"/>
    <p:sldId id="267" r:id="rId15"/>
    <p:sldId id="268" r:id="rId16"/>
    <p:sldId id="269" r:id="rId17"/>
    <p:sldId id="270" r:id="rId18"/>
    <p:sldId id="271" r:id="rId19"/>
    <p:sldId id="272" r:id="rId20"/>
    <p:sldId id="293" r:id="rId21"/>
    <p:sldId id="273" r:id="rId22"/>
    <p:sldId id="274" r:id="rId23"/>
    <p:sldId id="275" r:id="rId24"/>
    <p:sldId id="276" r:id="rId25"/>
    <p:sldId id="277" r:id="rId26"/>
    <p:sldId id="278" r:id="rId27"/>
    <p:sldId id="279" r:id="rId28"/>
    <p:sldId id="281" r:id="rId29"/>
    <p:sldId id="282" r:id="rId30"/>
    <p:sldId id="283" r:id="rId31"/>
    <p:sldId id="284" r:id="rId32"/>
    <p:sldId id="285" r:id="rId33"/>
    <p:sldId id="329" r:id="rId34"/>
    <p:sldId id="326" r:id="rId35"/>
    <p:sldId id="327" r:id="rId36"/>
    <p:sldId id="371" r:id="rId37"/>
    <p:sldId id="372" r:id="rId38"/>
    <p:sldId id="373" r:id="rId39"/>
    <p:sldId id="345" r:id="rId40"/>
    <p:sldId id="347" r:id="rId41"/>
    <p:sldId id="348" r:id="rId42"/>
    <p:sldId id="353" r:id="rId43"/>
    <p:sldId id="365" r:id="rId44"/>
    <p:sldId id="333" r:id="rId45"/>
    <p:sldId id="334" r:id="rId46"/>
    <p:sldId id="335" r:id="rId47"/>
    <p:sldId id="336" r:id="rId48"/>
    <p:sldId id="337" r:id="rId49"/>
    <p:sldId id="338" r:id="rId50"/>
    <p:sldId id="339" r:id="rId51"/>
    <p:sldId id="340" r:id="rId52"/>
    <p:sldId id="341" r:id="rId53"/>
    <p:sldId id="366" r:id="rId54"/>
    <p:sldId id="367" r:id="rId55"/>
    <p:sldId id="368" r:id="rId56"/>
    <p:sldId id="369" r:id="rId57"/>
    <p:sldId id="370"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hi-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02665B-A4D5-4BA6-9BA6-A8BB43F37CC8}" type="datetimeFigureOut">
              <a:rPr lang="hi-IN" smtClean="0"/>
              <a:pPr/>
              <a:t>बुधवार, 23 अग्रहायन 1938</a:t>
            </a:fld>
            <a:endParaRPr lang="hi-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hi-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hi-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FEBA22-9214-48B7-A411-A82151ADB56A}" type="slidenum">
              <a:rPr lang="hi-IN" smtClean="0"/>
              <a:pPr/>
              <a:t>‹#›</a:t>
            </a:fld>
            <a:endParaRPr lang="hi-IN"/>
          </a:p>
        </p:txBody>
      </p:sp>
    </p:spTree>
    <p:extLst>
      <p:ext uri="{BB962C8B-B14F-4D97-AF65-F5344CB8AC3E}">
        <p14:creationId xmlns:p14="http://schemas.microsoft.com/office/powerpoint/2010/main" val="374039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B59C8F-D613-494E-AC3F-EBC26115F293}" type="datetime1">
              <a:rPr lang="en-US" smtClean="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93B7BF-C70D-47A4-A962-F1D26FFC6041}" type="datetime1">
              <a:rPr lang="en-US" smtClean="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EAD65C-FD05-44AB-8E80-88FED6394027}" type="datetime1">
              <a:rPr lang="en-US" smtClean="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0CC764-C1A4-4C3B-9ED5-811970B2946F}" type="datetime1">
              <a:rPr lang="en-US" smtClean="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A257DA-7E25-4AEB-ABD3-9F590486EE57}" type="datetime1">
              <a:rPr lang="en-US" smtClean="0"/>
              <a:pPr/>
              <a:t>12/14/2016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180D05-CBF9-48E0-929D-0D733EF659B9}" type="datetime1">
              <a:rPr lang="en-US" smtClean="0"/>
              <a:pPr/>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E2BA4A-EBB8-4087-9FFC-FE2CE16227EF}" type="datetime1">
              <a:rPr lang="en-US" smtClean="0"/>
              <a:pPr/>
              <a:t>12/14/2016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76A5E0-EDC4-42F6-A182-F87A810B5FF9}" type="datetime1">
              <a:rPr lang="en-US" smtClean="0"/>
              <a:pPr/>
              <a:t>12/14/2016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D53D4E-2F5B-470C-81E2-A8B709F04F38}" type="datetime1">
              <a:rPr lang="en-US" smtClean="0"/>
              <a:pPr/>
              <a:t>12/14/2016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4F6C3E-C164-4885-97C5-F21D9E55526F}" type="datetime1">
              <a:rPr lang="en-US" smtClean="0"/>
              <a:pPr/>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7FE74C-FC56-4612-90E1-9A5C66FFD427}" type="datetime1">
              <a:rPr lang="en-US" smtClean="0"/>
              <a:pPr/>
              <a:t>12/14/2016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09E53-4D7E-41C9-98E5-74D2873A7219}" type="datetime1">
              <a:rPr lang="en-US" smtClean="0"/>
              <a:pPr/>
              <a:t>12/14/2016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8.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normAutofit fontScale="90000"/>
          </a:bodyPr>
          <a:lstStyle/>
          <a:p>
            <a:pPr eaLnBrk="1" hangingPunct="1">
              <a:spcBef>
                <a:spcPts val="600"/>
              </a:spcBef>
            </a:pPr>
            <a:r>
              <a:rPr lang="en-US" dirty="0">
                <a:solidFill>
                  <a:srgbClr val="00B0F0"/>
                </a:solidFill>
              </a:rPr>
              <a:t>Investment Casting (Lost Wax Process)</a:t>
            </a:r>
          </a:p>
        </p:txBody>
      </p:sp>
      <p:sp>
        <p:nvSpPr>
          <p:cNvPr id="34820" name="Rectangle 3"/>
          <p:cNvSpPr>
            <a:spLocks noGrp="1" noChangeArrowheads="1"/>
          </p:cNvSpPr>
          <p:nvPr>
            <p:ph type="body" idx="1"/>
          </p:nvPr>
        </p:nvSpPr>
        <p:spPr/>
        <p:txBody>
          <a:bodyPr>
            <a:normAutofit/>
          </a:bodyPr>
          <a:lstStyle/>
          <a:p>
            <a:pPr eaLnBrk="1" hangingPunct="1">
              <a:buFontTx/>
              <a:buNone/>
            </a:pPr>
            <a:r>
              <a:rPr lang="en-US" dirty="0"/>
              <a:t>A pattern made of wax is coated with a refractory material to make mold, after which wax is melted away prior to pouring molten metal  </a:t>
            </a:r>
          </a:p>
          <a:p>
            <a:pPr eaLnBrk="1" hangingPunct="1"/>
            <a:r>
              <a:rPr lang="en-US" dirty="0"/>
              <a:t>It is a precision casting process - capable of castings of high accuracy and intricate detail  </a:t>
            </a:r>
          </a:p>
        </p:txBody>
      </p:sp>
    </p:spTree>
    <p:extLst>
      <p:ext uri="{BB962C8B-B14F-4D97-AF65-F5344CB8AC3E}">
        <p14:creationId xmlns:p14="http://schemas.microsoft.com/office/powerpoint/2010/main" val="204240624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fontScale="90000"/>
          </a:bodyPr>
          <a:lstStyle/>
          <a:p>
            <a:pPr eaLnBrk="1" hangingPunct="1">
              <a:spcBef>
                <a:spcPts val="600"/>
              </a:spcBef>
            </a:pPr>
            <a:r>
              <a:rPr lang="en-US" dirty="0">
                <a:solidFill>
                  <a:srgbClr val="00B0F0"/>
                </a:solidFill>
              </a:rPr>
              <a:t>Advantages and Disadvantages of Investment Casting </a:t>
            </a:r>
          </a:p>
        </p:txBody>
      </p:sp>
      <p:sp>
        <p:nvSpPr>
          <p:cNvPr id="40964" name="Rectangle 3"/>
          <p:cNvSpPr>
            <a:spLocks noGrp="1" noChangeArrowheads="1"/>
          </p:cNvSpPr>
          <p:nvPr>
            <p:ph type="body" idx="1"/>
          </p:nvPr>
        </p:nvSpPr>
        <p:spPr/>
        <p:txBody>
          <a:bodyPr>
            <a:normAutofit/>
          </a:bodyPr>
          <a:lstStyle/>
          <a:p>
            <a:pPr eaLnBrk="1" hangingPunct="1"/>
            <a:r>
              <a:rPr lang="en-US" dirty="0">
                <a:solidFill>
                  <a:srgbClr val="00B0F0"/>
                </a:solidFill>
              </a:rPr>
              <a:t>Disadvantages</a:t>
            </a:r>
            <a:r>
              <a:rPr lang="en-US" dirty="0"/>
              <a:t>:</a:t>
            </a:r>
          </a:p>
          <a:p>
            <a:pPr lvl="1"/>
            <a:r>
              <a:rPr lang="en-US" dirty="0"/>
              <a:t>Many processing steps are required</a:t>
            </a:r>
          </a:p>
          <a:p>
            <a:pPr lvl="1"/>
            <a:r>
              <a:rPr lang="en-US" dirty="0"/>
              <a:t>Relatively expensive process</a:t>
            </a:r>
          </a:p>
          <a:p>
            <a:pPr lvl="1"/>
            <a:r>
              <a:rPr lang="en-US" dirty="0"/>
              <a:t>Size limitation, use for less than 0.5 kg</a:t>
            </a:r>
          </a:p>
          <a:p>
            <a:pPr lvl="1"/>
            <a:r>
              <a:rPr lang="en-US" dirty="0"/>
              <a:t>Slow process</a:t>
            </a:r>
          </a:p>
        </p:txBody>
      </p:sp>
    </p:spTree>
    <p:extLst>
      <p:ext uri="{BB962C8B-B14F-4D97-AF65-F5344CB8AC3E}">
        <p14:creationId xmlns:p14="http://schemas.microsoft.com/office/powerpoint/2010/main" val="72485987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a:bodyPr>
          <a:lstStyle/>
          <a:p>
            <a:pPr eaLnBrk="1" hangingPunct="1">
              <a:spcBef>
                <a:spcPts val="600"/>
              </a:spcBef>
            </a:pPr>
            <a:r>
              <a:rPr lang="en-US" dirty="0">
                <a:solidFill>
                  <a:srgbClr val="00B0F0"/>
                </a:solidFill>
              </a:rPr>
              <a:t>Applications of Investment Casting </a:t>
            </a:r>
          </a:p>
        </p:txBody>
      </p:sp>
      <p:sp>
        <p:nvSpPr>
          <p:cNvPr id="40964" name="Rectangle 3"/>
          <p:cNvSpPr>
            <a:spLocks noGrp="1" noChangeArrowheads="1"/>
          </p:cNvSpPr>
          <p:nvPr>
            <p:ph type="body" idx="1"/>
          </p:nvPr>
        </p:nvSpPr>
        <p:spPr/>
        <p:txBody>
          <a:bodyPr>
            <a:normAutofit/>
          </a:bodyPr>
          <a:lstStyle/>
          <a:p>
            <a:pPr lvl="1" eaLnBrk="1" hangingPunct="1"/>
            <a:r>
              <a:rPr lang="en-US" dirty="0"/>
              <a:t>Milling machine cutters and tools</a:t>
            </a:r>
          </a:p>
          <a:p>
            <a:pPr lvl="1" eaLnBrk="1" hangingPunct="1"/>
            <a:r>
              <a:rPr lang="en-US" dirty="0"/>
              <a:t>Jet aircraft nozzles</a:t>
            </a:r>
          </a:p>
          <a:p>
            <a:pPr lvl="1" eaLnBrk="1" hangingPunct="1"/>
            <a:r>
              <a:rPr lang="en-US" dirty="0" err="1"/>
              <a:t>Jewellary</a:t>
            </a:r>
            <a:endParaRPr lang="en-US" dirty="0"/>
          </a:p>
          <a:p>
            <a:pPr marL="457200" lvl="1" indent="0" eaLnBrk="1" hangingPunct="1">
              <a:buNone/>
            </a:pPr>
            <a:endParaRPr lang="en-US" dirty="0"/>
          </a:p>
        </p:txBody>
      </p:sp>
    </p:spTree>
    <p:extLst>
      <p:ext uri="{BB962C8B-B14F-4D97-AF65-F5344CB8AC3E}">
        <p14:creationId xmlns:p14="http://schemas.microsoft.com/office/powerpoint/2010/main" val="362309415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 y="14068"/>
            <a:ext cx="9144000" cy="6843932"/>
          </a:xfrm>
          <a:prstGeom prst="rect">
            <a:avLst/>
          </a:prstGeom>
        </p:spPr>
      </p:pic>
    </p:spTree>
    <p:extLst>
      <p:ext uri="{BB962C8B-B14F-4D97-AF65-F5344CB8AC3E}">
        <p14:creationId xmlns:p14="http://schemas.microsoft.com/office/powerpoint/2010/main" val="1767055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1524000" y="304800"/>
            <a:ext cx="5791200" cy="1173162"/>
          </a:xfrm>
        </p:spPr>
        <p:txBody>
          <a:bodyPr>
            <a:normAutofit fontScale="90000"/>
          </a:bodyPr>
          <a:lstStyle/>
          <a:p>
            <a:pPr eaLnBrk="1" hangingPunct="1">
              <a:spcBef>
                <a:spcPts val="600"/>
              </a:spcBef>
            </a:pPr>
            <a:r>
              <a:rPr lang="en-US" dirty="0">
                <a:solidFill>
                  <a:srgbClr val="00B0F0"/>
                </a:solidFill>
              </a:rPr>
              <a:t>Permanent Mold Casting/ Gravity die casting</a:t>
            </a:r>
          </a:p>
        </p:txBody>
      </p:sp>
      <p:sp>
        <p:nvSpPr>
          <p:cNvPr id="46084" name="Rectangle 3"/>
          <p:cNvSpPr>
            <a:spLocks noGrp="1" noChangeArrowheads="1"/>
          </p:cNvSpPr>
          <p:nvPr>
            <p:ph type="body" idx="1"/>
          </p:nvPr>
        </p:nvSpPr>
        <p:spPr/>
        <p:txBody>
          <a:bodyPr>
            <a:normAutofit/>
          </a:bodyPr>
          <a:lstStyle/>
          <a:p>
            <a:pPr eaLnBrk="1" hangingPunct="1"/>
            <a:r>
              <a:rPr lang="en-US" dirty="0"/>
              <a:t>Uses a </a:t>
            </a:r>
            <a:r>
              <a:rPr lang="en-US" dirty="0" err="1"/>
              <a:t>mould</a:t>
            </a:r>
            <a:r>
              <a:rPr lang="en-US" dirty="0"/>
              <a:t> which is permanent i.e. </a:t>
            </a:r>
            <a:r>
              <a:rPr lang="en-US" dirty="0" err="1"/>
              <a:t>mould</a:t>
            </a:r>
            <a:r>
              <a:rPr lang="en-US" dirty="0"/>
              <a:t> can be reused many times before it is rebuilt.</a:t>
            </a:r>
          </a:p>
          <a:p>
            <a:r>
              <a:rPr lang="en-US" dirty="0"/>
              <a:t> mold constructed of two sections designed for easy, precise opening and closing.</a:t>
            </a:r>
          </a:p>
          <a:p>
            <a:r>
              <a:rPr lang="en-US" dirty="0"/>
              <a:t>Molten metal poured under gravity action.</a:t>
            </a:r>
          </a:p>
          <a:p>
            <a:r>
              <a:rPr lang="en-US" dirty="0" err="1"/>
              <a:t>Mould</a:t>
            </a:r>
            <a:r>
              <a:rPr lang="en-US" dirty="0"/>
              <a:t> made up of dense, fine grained and heat resistant metals.</a:t>
            </a:r>
          </a:p>
        </p:txBody>
      </p:sp>
    </p:spTree>
    <p:extLst>
      <p:ext uri="{BB962C8B-B14F-4D97-AF65-F5344CB8AC3E}">
        <p14:creationId xmlns:p14="http://schemas.microsoft.com/office/powerpoint/2010/main" val="393744263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a:xfrm>
            <a:off x="1981200" y="4800600"/>
            <a:ext cx="5638800" cy="762000"/>
          </a:xfrm>
        </p:spPr>
        <p:txBody>
          <a:bodyPr/>
          <a:lstStyle/>
          <a:p>
            <a:pPr eaLnBrk="1" hangingPunct="1">
              <a:lnSpc>
                <a:spcPct val="90000"/>
              </a:lnSpc>
              <a:buFontTx/>
              <a:buNone/>
            </a:pPr>
            <a:r>
              <a:rPr lang="en-US" sz="2000"/>
              <a:t>Figure 11.10 ‑ Steps in permanent mold casting: </a:t>
            </a:r>
          </a:p>
          <a:p>
            <a:pPr eaLnBrk="1" hangingPunct="1">
              <a:lnSpc>
                <a:spcPct val="90000"/>
              </a:lnSpc>
              <a:buFontTx/>
              <a:buNone/>
            </a:pPr>
            <a:r>
              <a:rPr lang="en-US" sz="2000"/>
              <a:t>(1) mold is preheated and coated </a:t>
            </a:r>
          </a:p>
        </p:txBody>
      </p:sp>
      <p:pic>
        <p:nvPicPr>
          <p:cNvPr id="48132" name="Picture 6" descr="C:\My Documents\Books\Mfg01Images\7928D_Wiley\Groover\Fund Of Modern Manufacturing\jpeg_art\ch11_jpeg\w0104c1.JPG"/>
          <p:cNvPicPr>
            <a:picLocks noChangeAspect="1" noChangeArrowheads="1"/>
          </p:cNvPicPr>
          <p:nvPr/>
        </p:nvPicPr>
        <p:blipFill>
          <a:blip r:embed="rId2" cstate="print"/>
          <a:srcRect/>
          <a:stretch>
            <a:fillRect/>
          </a:stretch>
        </p:blipFill>
        <p:spPr bwMode="auto">
          <a:xfrm>
            <a:off x="1219200" y="762000"/>
            <a:ext cx="6724650" cy="3829050"/>
          </a:xfrm>
          <a:prstGeom prst="rect">
            <a:avLst/>
          </a:prstGeom>
          <a:noFill/>
          <a:ln w="9525">
            <a:noFill/>
            <a:miter lim="800000"/>
            <a:headEnd/>
            <a:tailEnd/>
          </a:ln>
        </p:spPr>
      </p:pic>
    </p:spTree>
    <p:extLst>
      <p:ext uri="{BB962C8B-B14F-4D97-AF65-F5344CB8AC3E}">
        <p14:creationId xmlns:p14="http://schemas.microsoft.com/office/powerpoint/2010/main" val="367271422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1676400" y="4876800"/>
            <a:ext cx="5867400" cy="838200"/>
          </a:xfrm>
        </p:spPr>
        <p:txBody>
          <a:bodyPr/>
          <a:lstStyle/>
          <a:p>
            <a:pPr eaLnBrk="1" hangingPunct="1">
              <a:buFontTx/>
              <a:buNone/>
            </a:pPr>
            <a:r>
              <a:rPr lang="en-US" sz="2000"/>
              <a:t>Figure 11.10 ‑ Steps in permanent mold casting: </a:t>
            </a:r>
          </a:p>
          <a:p>
            <a:pPr eaLnBrk="1" hangingPunct="1">
              <a:buFontTx/>
              <a:buNone/>
            </a:pPr>
            <a:r>
              <a:rPr lang="en-US" sz="2000"/>
              <a:t>(2) cores (if used) are inserted and mold is closed </a:t>
            </a:r>
          </a:p>
        </p:txBody>
      </p:sp>
      <p:pic>
        <p:nvPicPr>
          <p:cNvPr id="49156" name="Picture 6" descr="C:\My Documents\Books\Mfg01Images\7928D_Wiley\Groover\Fund Of Modern Manufacturing\jpeg_art\ch11_jpeg\w0104c2.JPG"/>
          <p:cNvPicPr>
            <a:picLocks noChangeAspect="1" noChangeArrowheads="1"/>
          </p:cNvPicPr>
          <p:nvPr/>
        </p:nvPicPr>
        <p:blipFill>
          <a:blip r:embed="rId2" cstate="print"/>
          <a:srcRect/>
          <a:stretch>
            <a:fillRect/>
          </a:stretch>
        </p:blipFill>
        <p:spPr bwMode="auto">
          <a:xfrm>
            <a:off x="1828800" y="838200"/>
            <a:ext cx="5392738" cy="3887788"/>
          </a:xfrm>
          <a:prstGeom prst="rect">
            <a:avLst/>
          </a:prstGeom>
          <a:noFill/>
          <a:ln w="9525">
            <a:noFill/>
            <a:miter lim="800000"/>
            <a:headEnd/>
            <a:tailEnd/>
          </a:ln>
        </p:spPr>
      </p:pic>
    </p:spTree>
    <p:extLst>
      <p:ext uri="{BB962C8B-B14F-4D97-AF65-F5344CB8AC3E}">
        <p14:creationId xmlns:p14="http://schemas.microsoft.com/office/powerpoint/2010/main" val="31053959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1676400" y="4953000"/>
            <a:ext cx="5715000" cy="914400"/>
          </a:xfrm>
        </p:spPr>
        <p:txBody>
          <a:bodyPr>
            <a:normAutofit lnSpcReduction="10000"/>
          </a:bodyPr>
          <a:lstStyle/>
          <a:p>
            <a:pPr eaLnBrk="1" hangingPunct="1">
              <a:buFontTx/>
              <a:buNone/>
            </a:pPr>
            <a:r>
              <a:rPr lang="en-US" sz="2000"/>
              <a:t>Figure 11.10 ‑ Steps in permanent mold casting: </a:t>
            </a:r>
          </a:p>
          <a:p>
            <a:pPr eaLnBrk="1" hangingPunct="1">
              <a:buFontTx/>
              <a:buNone/>
            </a:pPr>
            <a:r>
              <a:rPr lang="en-US" sz="2000"/>
              <a:t>(3) molten metal is poured into the mold</a:t>
            </a:r>
            <a:r>
              <a:rPr lang="en-US"/>
              <a:t> </a:t>
            </a:r>
          </a:p>
        </p:txBody>
      </p:sp>
      <p:pic>
        <p:nvPicPr>
          <p:cNvPr id="50180" name="Picture 6" descr="C:\My Documents\Books\Mfg01Images\7928D_Wiley\Groover\Fund Of Modern Manufacturing\jpeg_art\ch11_jpeg\w0104c3.JPG"/>
          <p:cNvPicPr>
            <a:picLocks noChangeAspect="1" noChangeArrowheads="1"/>
          </p:cNvPicPr>
          <p:nvPr/>
        </p:nvPicPr>
        <p:blipFill>
          <a:blip r:embed="rId2" cstate="print"/>
          <a:srcRect/>
          <a:stretch>
            <a:fillRect/>
          </a:stretch>
        </p:blipFill>
        <p:spPr bwMode="auto">
          <a:xfrm>
            <a:off x="2895600" y="762000"/>
            <a:ext cx="3292475" cy="3933825"/>
          </a:xfrm>
          <a:prstGeom prst="rect">
            <a:avLst/>
          </a:prstGeom>
          <a:noFill/>
          <a:ln w="9525">
            <a:noFill/>
            <a:miter lim="800000"/>
            <a:headEnd/>
            <a:tailEnd/>
          </a:ln>
        </p:spPr>
      </p:pic>
    </p:spTree>
    <p:extLst>
      <p:ext uri="{BB962C8B-B14F-4D97-AF65-F5344CB8AC3E}">
        <p14:creationId xmlns:p14="http://schemas.microsoft.com/office/powerpoint/2010/main" val="38255814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normAutofit fontScale="90000"/>
          </a:bodyPr>
          <a:lstStyle/>
          <a:p>
            <a:pPr eaLnBrk="1" hangingPunct="1">
              <a:spcBef>
                <a:spcPts val="600"/>
              </a:spcBef>
            </a:pPr>
            <a:r>
              <a:rPr lang="en-US" dirty="0">
                <a:solidFill>
                  <a:srgbClr val="00B0F0"/>
                </a:solidFill>
              </a:rPr>
              <a:t>Advantages and Limitations of </a:t>
            </a:r>
            <a:br>
              <a:rPr lang="en-US" dirty="0">
                <a:solidFill>
                  <a:srgbClr val="00B0F0"/>
                </a:solidFill>
              </a:rPr>
            </a:br>
            <a:r>
              <a:rPr lang="en-US" dirty="0">
                <a:solidFill>
                  <a:srgbClr val="00B0F0"/>
                </a:solidFill>
              </a:rPr>
              <a:t>Permanent Mold Casting</a:t>
            </a:r>
          </a:p>
        </p:txBody>
      </p:sp>
      <p:sp>
        <p:nvSpPr>
          <p:cNvPr id="51204" name="Rectangle 3"/>
          <p:cNvSpPr>
            <a:spLocks noGrp="1" noChangeArrowheads="1"/>
          </p:cNvSpPr>
          <p:nvPr>
            <p:ph type="body" idx="1"/>
          </p:nvPr>
        </p:nvSpPr>
        <p:spPr/>
        <p:txBody>
          <a:bodyPr>
            <a:normAutofit lnSpcReduction="10000"/>
          </a:bodyPr>
          <a:lstStyle/>
          <a:p>
            <a:pPr eaLnBrk="1" hangingPunct="1">
              <a:lnSpc>
                <a:spcPct val="90000"/>
              </a:lnSpc>
            </a:pPr>
            <a:r>
              <a:rPr lang="en-US" dirty="0">
                <a:solidFill>
                  <a:srgbClr val="00B0F0"/>
                </a:solidFill>
              </a:rPr>
              <a:t>Advantages:</a:t>
            </a:r>
          </a:p>
          <a:p>
            <a:pPr lvl="1" eaLnBrk="1" hangingPunct="1">
              <a:lnSpc>
                <a:spcPct val="90000"/>
              </a:lnSpc>
            </a:pPr>
            <a:r>
              <a:rPr lang="en-US" dirty="0"/>
              <a:t>Good dimensional control and surface finish</a:t>
            </a:r>
          </a:p>
          <a:p>
            <a:pPr lvl="1" eaLnBrk="1" hangingPunct="1">
              <a:lnSpc>
                <a:spcPct val="90000"/>
              </a:lnSpc>
            </a:pPr>
            <a:r>
              <a:rPr lang="en-US" dirty="0"/>
              <a:t>High production rate, so use in mass production.</a:t>
            </a:r>
          </a:p>
          <a:p>
            <a:pPr lvl="1" eaLnBrk="1" hangingPunct="1">
              <a:lnSpc>
                <a:spcPct val="90000"/>
              </a:lnSpc>
            </a:pPr>
            <a:r>
              <a:rPr lang="en-US" dirty="0"/>
              <a:t> mold results in a finer grain structure, so stronger castings are produced  </a:t>
            </a:r>
          </a:p>
          <a:p>
            <a:pPr eaLnBrk="1" hangingPunct="1">
              <a:lnSpc>
                <a:spcPct val="90000"/>
              </a:lnSpc>
            </a:pPr>
            <a:r>
              <a:rPr lang="en-US" dirty="0">
                <a:solidFill>
                  <a:srgbClr val="00B0F0"/>
                </a:solidFill>
              </a:rPr>
              <a:t>Limitations:</a:t>
            </a:r>
          </a:p>
          <a:p>
            <a:pPr lvl="1" eaLnBrk="1" hangingPunct="1">
              <a:lnSpc>
                <a:spcPct val="90000"/>
              </a:lnSpc>
            </a:pPr>
            <a:r>
              <a:rPr lang="en-US" dirty="0"/>
              <a:t>Generally limited to metals of lower melting point  </a:t>
            </a:r>
          </a:p>
          <a:p>
            <a:pPr lvl="1" eaLnBrk="1" hangingPunct="1">
              <a:lnSpc>
                <a:spcPct val="90000"/>
              </a:lnSpc>
            </a:pPr>
            <a:r>
              <a:rPr lang="en-US" dirty="0"/>
              <a:t>Complicated shapes can’t be produced.</a:t>
            </a:r>
          </a:p>
          <a:p>
            <a:pPr lvl="1" eaLnBrk="1" hangingPunct="1">
              <a:lnSpc>
                <a:spcPct val="90000"/>
              </a:lnSpc>
            </a:pPr>
            <a:r>
              <a:rPr lang="en-US" dirty="0"/>
              <a:t>High cost of mold</a:t>
            </a:r>
          </a:p>
          <a:p>
            <a:pPr lvl="1" eaLnBrk="1" hangingPunct="1">
              <a:lnSpc>
                <a:spcPct val="90000"/>
              </a:lnSpc>
            </a:pPr>
            <a:r>
              <a:rPr lang="en-US" dirty="0"/>
              <a:t>Not suitable for all metals.  </a:t>
            </a:r>
          </a:p>
        </p:txBody>
      </p:sp>
    </p:spTree>
    <p:extLst>
      <p:ext uri="{BB962C8B-B14F-4D97-AF65-F5344CB8AC3E}">
        <p14:creationId xmlns:p14="http://schemas.microsoft.com/office/powerpoint/2010/main" val="42118674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normAutofit fontScale="90000"/>
          </a:bodyPr>
          <a:lstStyle/>
          <a:p>
            <a:pPr eaLnBrk="1" hangingPunct="1">
              <a:spcBef>
                <a:spcPts val="600"/>
              </a:spcBef>
            </a:pPr>
            <a:r>
              <a:rPr lang="en-US" dirty="0">
                <a:solidFill>
                  <a:srgbClr val="00B0F0"/>
                </a:solidFill>
              </a:rPr>
              <a:t>Applications of Permanent Mold Casting</a:t>
            </a:r>
          </a:p>
        </p:txBody>
      </p:sp>
      <p:sp>
        <p:nvSpPr>
          <p:cNvPr id="52228" name="Rectangle 3"/>
          <p:cNvSpPr>
            <a:spLocks noGrp="1" noChangeArrowheads="1"/>
          </p:cNvSpPr>
          <p:nvPr>
            <p:ph type="body" idx="1"/>
          </p:nvPr>
        </p:nvSpPr>
        <p:spPr/>
        <p:txBody>
          <a:bodyPr/>
          <a:lstStyle/>
          <a:p>
            <a:pPr eaLnBrk="1" hangingPunct="1"/>
            <a:r>
              <a:rPr lang="en-US" dirty="0"/>
              <a:t>Due to high mold cost, process is best suited to high volume production and can be automated accordingly  </a:t>
            </a:r>
          </a:p>
          <a:p>
            <a:pPr eaLnBrk="1" hangingPunct="1"/>
            <a:r>
              <a:rPr lang="en-US" dirty="0"/>
              <a:t>Typical parts: automotive pistons, pump bodies, and certain castings for aircraft and missiles  </a:t>
            </a:r>
          </a:p>
          <a:p>
            <a:pPr eaLnBrk="1" hangingPunct="1"/>
            <a:r>
              <a:rPr lang="en-US" dirty="0"/>
              <a:t>Metals commonly cast: aluminum, magnesium, copper‑base alloys, and cast iron  </a:t>
            </a:r>
          </a:p>
        </p:txBody>
      </p:sp>
    </p:spTree>
    <p:extLst>
      <p:ext uri="{BB962C8B-B14F-4D97-AF65-F5344CB8AC3E}">
        <p14:creationId xmlns:p14="http://schemas.microsoft.com/office/powerpoint/2010/main" val="39975197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spcBef>
                <a:spcPts val="600"/>
              </a:spcBef>
            </a:pPr>
            <a:r>
              <a:rPr lang="en-US" dirty="0">
                <a:solidFill>
                  <a:srgbClr val="00B0F0"/>
                </a:solidFill>
              </a:rPr>
              <a:t>Die Casting/ Pressure die casting</a:t>
            </a:r>
          </a:p>
        </p:txBody>
      </p:sp>
      <p:sp>
        <p:nvSpPr>
          <p:cNvPr id="53252" name="Rectangle 3"/>
          <p:cNvSpPr>
            <a:spLocks noGrp="1" noChangeArrowheads="1"/>
          </p:cNvSpPr>
          <p:nvPr>
            <p:ph type="body" idx="1"/>
          </p:nvPr>
        </p:nvSpPr>
        <p:spPr/>
        <p:txBody>
          <a:bodyPr>
            <a:normAutofit/>
          </a:bodyPr>
          <a:lstStyle/>
          <a:p>
            <a:pPr eaLnBrk="1" hangingPunct="1"/>
            <a:r>
              <a:rPr lang="en-US" dirty="0"/>
              <a:t>Molten metal is forced into a permanent metal mold or die under certain pressure.  </a:t>
            </a:r>
          </a:p>
          <a:p>
            <a:pPr eaLnBrk="1" hangingPunct="1"/>
            <a:r>
              <a:rPr lang="en-US" dirty="0"/>
              <a:t>Pressure is maintained during solidification, then mold is opened and part is removed  </a:t>
            </a:r>
          </a:p>
          <a:p>
            <a:pPr eaLnBrk="1" hangingPunct="1"/>
            <a:r>
              <a:rPr lang="en-US" dirty="0"/>
              <a:t>Molds in this casting operation are called </a:t>
            </a:r>
            <a:r>
              <a:rPr lang="en-US" i="1" dirty="0"/>
              <a:t>dies</a:t>
            </a:r>
            <a:r>
              <a:rPr lang="en-US" dirty="0"/>
              <a:t>; hence the name die casting  </a:t>
            </a:r>
          </a:p>
        </p:txBody>
      </p:sp>
    </p:spTree>
    <p:extLst>
      <p:ext uri="{BB962C8B-B14F-4D97-AF65-F5344CB8AC3E}">
        <p14:creationId xmlns:p14="http://schemas.microsoft.com/office/powerpoint/2010/main" val="61329797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685800" y="4953000"/>
            <a:ext cx="7772400" cy="1143000"/>
          </a:xfrm>
        </p:spPr>
        <p:txBody>
          <a:bodyPr>
            <a:normAutofit lnSpcReduction="10000"/>
          </a:bodyPr>
          <a:lstStyle/>
          <a:p>
            <a:pPr marL="457200" indent="-457200" eaLnBrk="1" hangingPunct="1">
              <a:lnSpc>
                <a:spcPct val="90000"/>
              </a:lnSpc>
              <a:buFontTx/>
              <a:buNone/>
            </a:pPr>
            <a:r>
              <a:rPr lang="en-US" sz="2000" dirty="0"/>
              <a:t>Steps</a:t>
            </a:r>
          </a:p>
          <a:p>
            <a:pPr marL="457200" indent="-457200" eaLnBrk="1" hangingPunct="1">
              <a:lnSpc>
                <a:spcPct val="90000"/>
              </a:lnSpc>
              <a:buFontTx/>
              <a:buNone/>
            </a:pPr>
            <a:r>
              <a:rPr lang="en-US" sz="2000" dirty="0"/>
              <a:t>1. wax patterns are produced</a:t>
            </a:r>
          </a:p>
          <a:p>
            <a:pPr marL="457200" indent="-457200" eaLnBrk="1" hangingPunct="1">
              <a:lnSpc>
                <a:spcPct val="90000"/>
              </a:lnSpc>
              <a:buFontTx/>
              <a:buNone/>
            </a:pPr>
            <a:r>
              <a:rPr lang="en-US" sz="2000" dirty="0"/>
              <a:t>2.  several patterns are attached to a sprue to form a pattern tree</a:t>
            </a:r>
            <a:r>
              <a:rPr lang="en-US" dirty="0"/>
              <a:t>  </a:t>
            </a:r>
          </a:p>
        </p:txBody>
      </p:sp>
      <p:pic>
        <p:nvPicPr>
          <p:cNvPr id="35844" name="Picture 6" descr="C:\My Documents\Books\Mfg01Images\7928D_Wiley\Groover\Fund Of Modern Manufacturing\jpeg_art\ch11_jpeg\w0102c1&amp;2.JPG"/>
          <p:cNvPicPr>
            <a:picLocks noChangeAspect="1" noChangeArrowheads="1"/>
          </p:cNvPicPr>
          <p:nvPr/>
        </p:nvPicPr>
        <p:blipFill>
          <a:blip r:embed="rId2" cstate="print"/>
          <a:srcRect/>
          <a:stretch>
            <a:fillRect/>
          </a:stretch>
        </p:blipFill>
        <p:spPr bwMode="auto">
          <a:xfrm>
            <a:off x="1828800" y="685800"/>
            <a:ext cx="5464175" cy="3978275"/>
          </a:xfrm>
          <a:prstGeom prst="rect">
            <a:avLst/>
          </a:prstGeom>
          <a:noFill/>
          <a:ln w="9525">
            <a:noFill/>
            <a:miter lim="800000"/>
            <a:headEnd/>
            <a:tailEnd/>
          </a:ln>
        </p:spPr>
      </p:pic>
    </p:spTree>
    <p:extLst>
      <p:ext uri="{BB962C8B-B14F-4D97-AF65-F5344CB8AC3E}">
        <p14:creationId xmlns:p14="http://schemas.microsoft.com/office/powerpoint/2010/main" val="7616475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STEPS</a:t>
            </a:r>
            <a:endParaRPr lang="hi-IN" dirty="0">
              <a:solidFill>
                <a:srgbClr val="00B0F0"/>
              </a:solidFill>
            </a:endParaRPr>
          </a:p>
        </p:txBody>
      </p:sp>
      <p:sp>
        <p:nvSpPr>
          <p:cNvPr id="3" name="Content Placeholder 2"/>
          <p:cNvSpPr>
            <a:spLocks noGrp="1"/>
          </p:cNvSpPr>
          <p:nvPr>
            <p:ph idx="1"/>
          </p:nvPr>
        </p:nvSpPr>
        <p:spPr/>
        <p:txBody>
          <a:bodyPr/>
          <a:lstStyle/>
          <a:p>
            <a:r>
              <a:rPr lang="en-US" dirty="0"/>
              <a:t>Closing of two halves of die.</a:t>
            </a:r>
          </a:p>
          <a:p>
            <a:r>
              <a:rPr lang="en-US" dirty="0"/>
              <a:t>Forcing the molten metal under pressure into die.</a:t>
            </a:r>
          </a:p>
          <a:p>
            <a:r>
              <a:rPr lang="en-US" dirty="0"/>
              <a:t>Holding the two halves together during pouring and solidification.</a:t>
            </a:r>
          </a:p>
          <a:p>
            <a:r>
              <a:rPr lang="en-US" dirty="0"/>
              <a:t>Opening the two halves and ejecting the casting.</a:t>
            </a:r>
          </a:p>
          <a:p>
            <a:endParaRPr lang="hi-IN" dirty="0"/>
          </a:p>
        </p:txBody>
      </p:sp>
    </p:spTree>
    <p:extLst>
      <p:ext uri="{BB962C8B-B14F-4D97-AF65-F5344CB8AC3E}">
        <p14:creationId xmlns:p14="http://schemas.microsoft.com/office/powerpoint/2010/main" val="4037679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spcBef>
                <a:spcPts val="600"/>
              </a:spcBef>
            </a:pPr>
            <a:r>
              <a:rPr lang="en-US"/>
              <a:t>Die Casting Machines</a:t>
            </a:r>
          </a:p>
        </p:txBody>
      </p:sp>
      <p:sp>
        <p:nvSpPr>
          <p:cNvPr id="54276" name="Rectangle 3"/>
          <p:cNvSpPr>
            <a:spLocks noGrp="1" noChangeArrowheads="1"/>
          </p:cNvSpPr>
          <p:nvPr>
            <p:ph type="body" idx="1"/>
          </p:nvPr>
        </p:nvSpPr>
        <p:spPr/>
        <p:txBody>
          <a:bodyPr/>
          <a:lstStyle/>
          <a:p>
            <a:pPr marL="457200" indent="-457200" eaLnBrk="1" hangingPunct="1"/>
            <a:r>
              <a:rPr lang="en-US" dirty="0"/>
              <a:t>Two main types: </a:t>
            </a:r>
          </a:p>
          <a:p>
            <a:pPr marL="914400" lvl="1" indent="-457200" eaLnBrk="1" hangingPunct="1">
              <a:buFont typeface="Symbol" pitchFamily="18" charset="2"/>
              <a:buAutoNum type="arabicPeriod"/>
            </a:pPr>
            <a:r>
              <a:rPr lang="en-US" dirty="0"/>
              <a:t>Hot‑chamber machine</a:t>
            </a:r>
          </a:p>
          <a:p>
            <a:pPr marL="914400" lvl="1" indent="-457200" eaLnBrk="1" hangingPunct="1">
              <a:buFont typeface="Symbol" pitchFamily="18" charset="2"/>
              <a:buAutoNum type="arabicPeriod"/>
            </a:pPr>
            <a:r>
              <a:rPr lang="en-US" dirty="0"/>
              <a:t>Cold‑chamber machine </a:t>
            </a:r>
          </a:p>
        </p:txBody>
      </p:sp>
    </p:spTree>
    <p:extLst>
      <p:ext uri="{BB962C8B-B14F-4D97-AF65-F5344CB8AC3E}">
        <p14:creationId xmlns:p14="http://schemas.microsoft.com/office/powerpoint/2010/main" val="343390947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pPr eaLnBrk="1" hangingPunct="1">
              <a:spcBef>
                <a:spcPts val="600"/>
              </a:spcBef>
            </a:pPr>
            <a:r>
              <a:rPr lang="en-US" dirty="0">
                <a:solidFill>
                  <a:srgbClr val="00B0F0"/>
                </a:solidFill>
              </a:rPr>
              <a:t>Hot-Chamber Die Casting</a:t>
            </a:r>
          </a:p>
        </p:txBody>
      </p:sp>
      <p:sp>
        <p:nvSpPr>
          <p:cNvPr id="55300" name="Rectangle 3"/>
          <p:cNvSpPr>
            <a:spLocks noGrp="1" noChangeArrowheads="1"/>
          </p:cNvSpPr>
          <p:nvPr>
            <p:ph type="body" idx="1"/>
          </p:nvPr>
        </p:nvSpPr>
        <p:spPr/>
        <p:txBody>
          <a:bodyPr>
            <a:normAutofit/>
          </a:bodyPr>
          <a:lstStyle/>
          <a:p>
            <a:pPr eaLnBrk="1" hangingPunct="1">
              <a:buFontTx/>
              <a:buNone/>
            </a:pPr>
            <a:r>
              <a:rPr lang="en-US" dirty="0"/>
              <a:t>Metal is melted in a container, and a piston injects liquid metal under high pressure into the die  </a:t>
            </a:r>
          </a:p>
          <a:p>
            <a:pPr eaLnBrk="1" hangingPunct="1"/>
            <a:r>
              <a:rPr lang="en-US" dirty="0"/>
              <a:t>Machine is operated by a hydraulic plunger.</a:t>
            </a:r>
          </a:p>
          <a:p>
            <a:pPr eaLnBrk="1" hangingPunct="1"/>
            <a:r>
              <a:rPr lang="en-US" dirty="0">
                <a:solidFill>
                  <a:srgbClr val="00B0F0"/>
                </a:solidFill>
              </a:rPr>
              <a:t>Applications</a:t>
            </a:r>
            <a:r>
              <a:rPr lang="en-US" dirty="0"/>
              <a:t> limited to low melting‑point metals that do not chemically attack plunger and other mechanical components  </a:t>
            </a:r>
          </a:p>
          <a:p>
            <a:pPr eaLnBrk="1" hangingPunct="1"/>
            <a:r>
              <a:rPr lang="en-US" dirty="0"/>
              <a:t>Casting metals: zinc, tin, lead, and magnesium  </a:t>
            </a:r>
          </a:p>
        </p:txBody>
      </p:sp>
    </p:spTree>
    <p:extLst>
      <p:ext uri="{BB962C8B-B14F-4D97-AF65-F5344CB8AC3E}">
        <p14:creationId xmlns:p14="http://schemas.microsoft.com/office/powerpoint/2010/main" val="120738835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a:xfrm>
            <a:off x="838200" y="5105400"/>
            <a:ext cx="7620000" cy="990600"/>
          </a:xfrm>
        </p:spPr>
        <p:txBody>
          <a:bodyPr/>
          <a:lstStyle/>
          <a:p>
            <a:pPr eaLnBrk="1" hangingPunct="1">
              <a:lnSpc>
                <a:spcPct val="90000"/>
              </a:lnSpc>
              <a:buFontTx/>
              <a:buNone/>
            </a:pPr>
            <a:r>
              <a:rPr lang="en-US" sz="2000" b="1" dirty="0"/>
              <a:t>Cycle in hot‑chamber casting: </a:t>
            </a:r>
          </a:p>
          <a:p>
            <a:pPr eaLnBrk="1" hangingPunct="1">
              <a:lnSpc>
                <a:spcPct val="90000"/>
              </a:lnSpc>
              <a:buFontTx/>
              <a:buNone/>
            </a:pPr>
            <a:r>
              <a:rPr lang="en-US" sz="2000" dirty="0"/>
              <a:t>(1) with die closed and plunger withdrawn, molten metal flows into the chamber </a:t>
            </a:r>
          </a:p>
        </p:txBody>
      </p:sp>
      <p:pic>
        <p:nvPicPr>
          <p:cNvPr id="56324" name="Picture 6" descr="C:\My Documents\Books\Mfg01Images\7928D_Wiley\Groover\Fund Of Modern Manufacturing\jpeg_art\ch11_jpeg\w0107c1.JPG"/>
          <p:cNvPicPr>
            <a:picLocks noChangeAspect="1" noChangeArrowheads="1"/>
          </p:cNvPicPr>
          <p:nvPr/>
        </p:nvPicPr>
        <p:blipFill>
          <a:blip r:embed="rId2" cstate="print"/>
          <a:srcRect/>
          <a:stretch>
            <a:fillRect/>
          </a:stretch>
        </p:blipFill>
        <p:spPr bwMode="auto">
          <a:xfrm>
            <a:off x="1752600" y="685800"/>
            <a:ext cx="5724525" cy="4229100"/>
          </a:xfrm>
          <a:prstGeom prst="rect">
            <a:avLst/>
          </a:prstGeom>
          <a:noFill/>
          <a:ln w="9525">
            <a:noFill/>
            <a:miter lim="800000"/>
            <a:headEnd/>
            <a:tailEnd/>
          </a:ln>
        </p:spPr>
      </p:pic>
    </p:spTree>
    <p:extLst>
      <p:ext uri="{BB962C8B-B14F-4D97-AF65-F5344CB8AC3E}">
        <p14:creationId xmlns:p14="http://schemas.microsoft.com/office/powerpoint/2010/main" val="321917636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idx="1"/>
          </p:nvPr>
        </p:nvSpPr>
        <p:spPr>
          <a:xfrm>
            <a:off x="1295400" y="4953000"/>
            <a:ext cx="6934200" cy="1143000"/>
          </a:xfrm>
        </p:spPr>
        <p:txBody>
          <a:bodyPr>
            <a:normAutofit/>
          </a:bodyPr>
          <a:lstStyle/>
          <a:p>
            <a:pPr eaLnBrk="1" hangingPunct="1">
              <a:buFontTx/>
              <a:buNone/>
            </a:pPr>
            <a:r>
              <a:rPr lang="en-US" sz="2000" dirty="0"/>
              <a:t>(2) plunger forces metal in chamber to flow into die, maintaining pressure during cooling and solidification</a:t>
            </a:r>
            <a:r>
              <a:rPr lang="en-US" dirty="0"/>
              <a:t> </a:t>
            </a:r>
          </a:p>
        </p:txBody>
      </p:sp>
      <p:pic>
        <p:nvPicPr>
          <p:cNvPr id="57348" name="Picture 5" descr="C:\My Documents\Books\Mfg01Images\7928D_Wiley\Groover\Fund Of Modern Manufacturing\jpeg_art\ch11_jpeg\w0107c2.JPG"/>
          <p:cNvPicPr>
            <a:picLocks noChangeAspect="1" noChangeArrowheads="1"/>
          </p:cNvPicPr>
          <p:nvPr/>
        </p:nvPicPr>
        <p:blipFill>
          <a:blip r:embed="rId2" cstate="print"/>
          <a:srcRect/>
          <a:stretch>
            <a:fillRect/>
          </a:stretch>
        </p:blipFill>
        <p:spPr bwMode="auto">
          <a:xfrm>
            <a:off x="2438400" y="685800"/>
            <a:ext cx="4191000" cy="4117975"/>
          </a:xfrm>
          <a:prstGeom prst="rect">
            <a:avLst/>
          </a:prstGeom>
          <a:noFill/>
          <a:ln w="9525">
            <a:noFill/>
            <a:miter lim="800000"/>
            <a:headEnd/>
            <a:tailEnd/>
          </a:ln>
        </p:spPr>
      </p:pic>
    </p:spTree>
    <p:extLst>
      <p:ext uri="{BB962C8B-B14F-4D97-AF65-F5344CB8AC3E}">
        <p14:creationId xmlns:p14="http://schemas.microsoft.com/office/powerpoint/2010/main" val="43957067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pPr eaLnBrk="1" hangingPunct="1">
              <a:spcBef>
                <a:spcPts val="600"/>
              </a:spcBef>
            </a:pPr>
            <a:r>
              <a:rPr lang="en-US" dirty="0">
                <a:solidFill>
                  <a:srgbClr val="00B0F0"/>
                </a:solidFill>
              </a:rPr>
              <a:t>Cold‑Chamber Die Casting Machine</a:t>
            </a:r>
          </a:p>
        </p:txBody>
      </p:sp>
      <p:sp>
        <p:nvSpPr>
          <p:cNvPr id="58372" name="Rectangle 3"/>
          <p:cNvSpPr>
            <a:spLocks noGrp="1" noChangeArrowheads="1"/>
          </p:cNvSpPr>
          <p:nvPr>
            <p:ph type="body" idx="1"/>
          </p:nvPr>
        </p:nvSpPr>
        <p:spPr/>
        <p:txBody>
          <a:bodyPr>
            <a:normAutofit fontScale="92500"/>
          </a:bodyPr>
          <a:lstStyle/>
          <a:p>
            <a:pPr eaLnBrk="1" hangingPunct="1">
              <a:buFontTx/>
              <a:buNone/>
            </a:pPr>
            <a:r>
              <a:rPr lang="en-US" dirty="0"/>
              <a:t>Molten metal is poured into unheated chamber from </a:t>
            </a:r>
            <a:r>
              <a:rPr lang="en-US" dirty="0">
                <a:solidFill>
                  <a:srgbClr val="00B0F0"/>
                </a:solidFill>
              </a:rPr>
              <a:t>external melting container</a:t>
            </a:r>
            <a:r>
              <a:rPr lang="en-US" dirty="0"/>
              <a:t>, and a piston injects metal under high pressure into die cavity  </a:t>
            </a:r>
          </a:p>
          <a:p>
            <a:pPr eaLnBrk="1" hangingPunct="1"/>
            <a:r>
              <a:rPr lang="en-US" dirty="0"/>
              <a:t>High production but not usually as fast as hot‑chamber machines because of pouring step  </a:t>
            </a:r>
          </a:p>
          <a:p>
            <a:pPr eaLnBrk="1" hangingPunct="1"/>
            <a:r>
              <a:rPr lang="en-US" dirty="0"/>
              <a:t>Casting metals: aluminum, brass, and magnesium alloys  </a:t>
            </a:r>
          </a:p>
          <a:p>
            <a:pPr eaLnBrk="1" hangingPunct="1"/>
            <a:r>
              <a:rPr lang="en-US" dirty="0"/>
              <a:t>Advantageous for high melting‑point alloys</a:t>
            </a:r>
          </a:p>
        </p:txBody>
      </p:sp>
    </p:spTree>
    <p:extLst>
      <p:ext uri="{BB962C8B-B14F-4D97-AF65-F5344CB8AC3E}">
        <p14:creationId xmlns:p14="http://schemas.microsoft.com/office/powerpoint/2010/main" val="139660229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1524000" y="4800600"/>
            <a:ext cx="6248400" cy="1066800"/>
          </a:xfrm>
        </p:spPr>
        <p:txBody>
          <a:bodyPr/>
          <a:lstStyle/>
          <a:p>
            <a:pPr marL="457200" indent="-457200" eaLnBrk="1" hangingPunct="1">
              <a:lnSpc>
                <a:spcPct val="90000"/>
              </a:lnSpc>
              <a:buFontTx/>
              <a:buNone/>
            </a:pPr>
            <a:r>
              <a:rPr lang="en-US" sz="2000" b="1" dirty="0"/>
              <a:t>Cycle in cold‑chamber casting: </a:t>
            </a:r>
          </a:p>
          <a:p>
            <a:pPr marL="457200" indent="-457200" eaLnBrk="1" hangingPunct="1">
              <a:lnSpc>
                <a:spcPct val="90000"/>
              </a:lnSpc>
              <a:buFontTx/>
              <a:buAutoNum type="arabicParenBoth"/>
            </a:pPr>
            <a:r>
              <a:rPr lang="en-US" sz="2000" dirty="0"/>
              <a:t>with die closed and ram withdrawn, molten metal </a:t>
            </a:r>
          </a:p>
          <a:p>
            <a:pPr marL="457200" indent="-457200" eaLnBrk="1" hangingPunct="1">
              <a:lnSpc>
                <a:spcPct val="90000"/>
              </a:lnSpc>
              <a:buFontTx/>
              <a:buNone/>
            </a:pPr>
            <a:r>
              <a:rPr lang="en-US" sz="2000" dirty="0"/>
              <a:t>is poured into the chamber  </a:t>
            </a:r>
          </a:p>
        </p:txBody>
      </p:sp>
      <p:pic>
        <p:nvPicPr>
          <p:cNvPr id="59396" name="Picture 6" descr="C:\My Documents\Books\Mfg01Images\7928D_Wiley\Groover\Fund Of Modern Manufacturing\jpeg_art\ch11_jpeg\w0108C1.JPG"/>
          <p:cNvPicPr>
            <a:picLocks noChangeAspect="1" noChangeArrowheads="1"/>
          </p:cNvPicPr>
          <p:nvPr/>
        </p:nvPicPr>
        <p:blipFill>
          <a:blip r:embed="rId2" cstate="print"/>
          <a:srcRect/>
          <a:stretch>
            <a:fillRect/>
          </a:stretch>
        </p:blipFill>
        <p:spPr bwMode="auto">
          <a:xfrm>
            <a:off x="1295400" y="762000"/>
            <a:ext cx="6629400" cy="3879850"/>
          </a:xfrm>
          <a:prstGeom prst="rect">
            <a:avLst/>
          </a:prstGeom>
          <a:noFill/>
          <a:ln w="9525">
            <a:noFill/>
            <a:miter lim="800000"/>
            <a:headEnd/>
            <a:tailEnd/>
          </a:ln>
        </p:spPr>
      </p:pic>
    </p:spTree>
    <p:extLst>
      <p:ext uri="{BB962C8B-B14F-4D97-AF65-F5344CB8AC3E}">
        <p14:creationId xmlns:p14="http://schemas.microsoft.com/office/powerpoint/2010/main" val="145086145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838200" y="4572000"/>
            <a:ext cx="7620000" cy="1219200"/>
          </a:xfrm>
        </p:spPr>
        <p:txBody>
          <a:bodyPr/>
          <a:lstStyle/>
          <a:p>
            <a:pPr eaLnBrk="1" hangingPunct="1">
              <a:buFontTx/>
              <a:buNone/>
            </a:pPr>
            <a:r>
              <a:rPr lang="en-US" sz="2000" dirty="0"/>
              <a:t>(2) ram forces metal to flow into die, maintaining pressure during cooling and solidification  </a:t>
            </a:r>
          </a:p>
        </p:txBody>
      </p:sp>
      <p:pic>
        <p:nvPicPr>
          <p:cNvPr id="60420" name="Picture 5" descr="C:\My Documents\Books\Mfg01Images\7928D_Wiley\Groover\Fund Of Modern Manufacturing\jpeg_art\ch11_jpeg\w0108C2.JPG"/>
          <p:cNvPicPr>
            <a:picLocks noChangeAspect="1" noChangeArrowheads="1"/>
          </p:cNvPicPr>
          <p:nvPr/>
        </p:nvPicPr>
        <p:blipFill>
          <a:blip r:embed="rId2" cstate="print"/>
          <a:srcRect/>
          <a:stretch>
            <a:fillRect/>
          </a:stretch>
        </p:blipFill>
        <p:spPr bwMode="auto">
          <a:xfrm>
            <a:off x="685800" y="685800"/>
            <a:ext cx="7772400" cy="3632200"/>
          </a:xfrm>
          <a:prstGeom prst="rect">
            <a:avLst/>
          </a:prstGeom>
          <a:noFill/>
          <a:ln w="9525">
            <a:noFill/>
            <a:miter lim="800000"/>
            <a:headEnd/>
            <a:tailEnd/>
          </a:ln>
        </p:spPr>
      </p:pic>
    </p:spTree>
    <p:extLst>
      <p:ext uri="{BB962C8B-B14F-4D97-AF65-F5344CB8AC3E}">
        <p14:creationId xmlns:p14="http://schemas.microsoft.com/office/powerpoint/2010/main" val="7275563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normAutofit fontScale="90000"/>
          </a:bodyPr>
          <a:lstStyle/>
          <a:p>
            <a:pPr eaLnBrk="1" hangingPunct="1">
              <a:spcBef>
                <a:spcPts val="600"/>
              </a:spcBef>
            </a:pPr>
            <a:r>
              <a:rPr lang="en-US"/>
              <a:t>Advantages and Limitations of </a:t>
            </a:r>
            <a:br>
              <a:rPr lang="en-US"/>
            </a:br>
            <a:r>
              <a:rPr lang="en-US"/>
              <a:t>Die Casting</a:t>
            </a:r>
          </a:p>
        </p:txBody>
      </p:sp>
      <p:sp>
        <p:nvSpPr>
          <p:cNvPr id="62468" name="Rectangle 3"/>
          <p:cNvSpPr>
            <a:spLocks noGrp="1" noChangeArrowheads="1"/>
          </p:cNvSpPr>
          <p:nvPr>
            <p:ph type="body" idx="1"/>
          </p:nvPr>
        </p:nvSpPr>
        <p:spPr>
          <a:xfrm>
            <a:off x="685800" y="1752600"/>
            <a:ext cx="7772400" cy="4343400"/>
          </a:xfrm>
        </p:spPr>
        <p:txBody>
          <a:bodyPr>
            <a:normAutofit fontScale="85000" lnSpcReduction="20000"/>
          </a:bodyPr>
          <a:lstStyle/>
          <a:p>
            <a:pPr eaLnBrk="1" hangingPunct="1"/>
            <a:r>
              <a:rPr lang="en-US" dirty="0"/>
              <a:t>Advantages:</a:t>
            </a:r>
          </a:p>
          <a:p>
            <a:pPr lvl="1" eaLnBrk="1" hangingPunct="1"/>
            <a:r>
              <a:rPr lang="en-US" dirty="0"/>
              <a:t>Economical for large production quantities</a:t>
            </a:r>
          </a:p>
          <a:p>
            <a:pPr lvl="1" eaLnBrk="1" hangingPunct="1"/>
            <a:r>
              <a:rPr lang="en-US" dirty="0"/>
              <a:t>Good dimensional accuracy and surface finish </a:t>
            </a:r>
          </a:p>
          <a:p>
            <a:pPr lvl="1" eaLnBrk="1" hangingPunct="1"/>
            <a:r>
              <a:rPr lang="en-US" dirty="0"/>
              <a:t>Thin sections are possible </a:t>
            </a:r>
          </a:p>
          <a:p>
            <a:pPr lvl="1" eaLnBrk="1" hangingPunct="1"/>
            <a:r>
              <a:rPr lang="en-US" dirty="0"/>
              <a:t>Rapid cooling provides small grain size and good strength to casting</a:t>
            </a:r>
          </a:p>
          <a:p>
            <a:pPr eaLnBrk="1" hangingPunct="1"/>
            <a:r>
              <a:rPr lang="en-US" dirty="0"/>
              <a:t>Disadvantages:</a:t>
            </a:r>
          </a:p>
          <a:p>
            <a:pPr lvl="1" eaLnBrk="1" hangingPunct="1"/>
            <a:r>
              <a:rPr lang="en-US" dirty="0"/>
              <a:t>Generally limited to metals with low metal points</a:t>
            </a:r>
          </a:p>
          <a:p>
            <a:pPr lvl="1" eaLnBrk="1" hangingPunct="1"/>
            <a:r>
              <a:rPr lang="en-US" dirty="0"/>
              <a:t>Part geometry must allow removal from die cavity</a:t>
            </a:r>
          </a:p>
          <a:p>
            <a:pPr lvl="1" eaLnBrk="1" hangingPunct="1"/>
            <a:r>
              <a:rPr lang="en-US" dirty="0"/>
              <a:t>Every metal and alloy can not be cast.</a:t>
            </a:r>
          </a:p>
          <a:p>
            <a:pPr lvl="1" eaLnBrk="1" hangingPunct="1"/>
            <a:r>
              <a:rPr lang="en-US" dirty="0" err="1"/>
              <a:t>Equipments</a:t>
            </a:r>
            <a:r>
              <a:rPr lang="en-US" dirty="0"/>
              <a:t> are costly</a:t>
            </a:r>
          </a:p>
        </p:txBody>
      </p:sp>
    </p:spTree>
    <p:extLst>
      <p:ext uri="{BB962C8B-B14F-4D97-AF65-F5344CB8AC3E}">
        <p14:creationId xmlns:p14="http://schemas.microsoft.com/office/powerpoint/2010/main" val="28580402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spcBef>
                <a:spcPts val="600"/>
              </a:spcBef>
            </a:pPr>
            <a:r>
              <a:rPr lang="en-US" dirty="0">
                <a:solidFill>
                  <a:srgbClr val="00B0F0"/>
                </a:solidFill>
              </a:rPr>
              <a:t>Centrifugal Casting</a:t>
            </a:r>
          </a:p>
        </p:txBody>
      </p:sp>
      <p:sp>
        <p:nvSpPr>
          <p:cNvPr id="63492" name="Rectangle 3"/>
          <p:cNvSpPr>
            <a:spLocks noGrp="1" noChangeArrowheads="1"/>
          </p:cNvSpPr>
          <p:nvPr>
            <p:ph type="body" idx="1"/>
          </p:nvPr>
        </p:nvSpPr>
        <p:spPr/>
        <p:txBody>
          <a:bodyPr/>
          <a:lstStyle/>
          <a:p>
            <a:pPr eaLnBrk="1" hangingPunct="1">
              <a:buFontTx/>
              <a:buNone/>
            </a:pPr>
            <a:r>
              <a:rPr lang="en-US" dirty="0"/>
              <a:t>A group of casting processes in which the mold is rotated at high speed so centrifugal force distributes molten metal to outer regions of die cavity  </a:t>
            </a:r>
          </a:p>
          <a:p>
            <a:pPr eaLnBrk="1" hangingPunct="1"/>
            <a:r>
              <a:rPr lang="en-US" dirty="0"/>
              <a:t>The group includes: </a:t>
            </a:r>
          </a:p>
          <a:p>
            <a:pPr lvl="1" eaLnBrk="1" hangingPunct="1"/>
            <a:r>
              <a:rPr lang="en-US" dirty="0"/>
              <a:t>True centrifugal casting</a:t>
            </a:r>
          </a:p>
          <a:p>
            <a:pPr lvl="1" eaLnBrk="1" hangingPunct="1"/>
            <a:r>
              <a:rPr lang="en-US" dirty="0" err="1"/>
              <a:t>Semicentrifugal</a:t>
            </a:r>
            <a:r>
              <a:rPr lang="en-US" dirty="0"/>
              <a:t> casting</a:t>
            </a:r>
          </a:p>
          <a:p>
            <a:pPr lvl="1" eaLnBrk="1" hangingPunct="1"/>
            <a:r>
              <a:rPr lang="en-US" dirty="0"/>
              <a:t>Centrifuging casting  </a:t>
            </a:r>
          </a:p>
        </p:txBody>
      </p:sp>
    </p:spTree>
    <p:extLst>
      <p:ext uri="{BB962C8B-B14F-4D97-AF65-F5344CB8AC3E}">
        <p14:creationId xmlns:p14="http://schemas.microsoft.com/office/powerpoint/2010/main" val="38165499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685800" y="4572000"/>
            <a:ext cx="7772400" cy="1524000"/>
          </a:xfrm>
        </p:spPr>
        <p:txBody>
          <a:bodyPr>
            <a:normAutofit lnSpcReduction="10000"/>
          </a:bodyPr>
          <a:lstStyle/>
          <a:p>
            <a:pPr eaLnBrk="1" hangingPunct="1">
              <a:buFontTx/>
              <a:buNone/>
            </a:pPr>
            <a:r>
              <a:rPr lang="en-US" sz="2000" dirty="0"/>
              <a:t>Steps : </a:t>
            </a:r>
          </a:p>
          <a:p>
            <a:pPr eaLnBrk="1" hangingPunct="1">
              <a:buFontTx/>
              <a:buNone/>
            </a:pPr>
            <a:r>
              <a:rPr lang="en-US" sz="2000" dirty="0"/>
              <a:t>(3) the pattern tree is coated with a thin layer of refractory material</a:t>
            </a:r>
          </a:p>
          <a:p>
            <a:pPr eaLnBrk="1" hangingPunct="1">
              <a:buFontTx/>
              <a:buNone/>
            </a:pPr>
            <a:r>
              <a:rPr lang="en-US" sz="2000" dirty="0"/>
              <a:t>(4) the full mold is formed by covering the coated tree with sufficient refractory material to make it rigid</a:t>
            </a:r>
            <a:r>
              <a:rPr lang="en-US" dirty="0"/>
              <a:t>  </a:t>
            </a:r>
          </a:p>
        </p:txBody>
      </p:sp>
      <p:pic>
        <p:nvPicPr>
          <p:cNvPr id="36868" name="Picture 6" descr="C:\My Documents\Books\Mfg01Images\7928D_Wiley\Groover\Fund Of Modern Manufacturing\jpeg_art\ch11_jpeg\w0102c3&amp;4.JPG"/>
          <p:cNvPicPr>
            <a:picLocks noChangeAspect="1" noChangeArrowheads="1"/>
          </p:cNvPicPr>
          <p:nvPr/>
        </p:nvPicPr>
        <p:blipFill>
          <a:blip r:embed="rId2" cstate="print"/>
          <a:srcRect/>
          <a:stretch>
            <a:fillRect/>
          </a:stretch>
        </p:blipFill>
        <p:spPr bwMode="auto">
          <a:xfrm>
            <a:off x="1828800" y="685800"/>
            <a:ext cx="5340350" cy="3506788"/>
          </a:xfrm>
          <a:prstGeom prst="rect">
            <a:avLst/>
          </a:prstGeom>
          <a:noFill/>
          <a:ln w="9525">
            <a:noFill/>
            <a:miter lim="800000"/>
            <a:headEnd/>
            <a:tailEnd/>
          </a:ln>
        </p:spPr>
      </p:pic>
    </p:spTree>
    <p:extLst>
      <p:ext uri="{BB962C8B-B14F-4D97-AF65-F5344CB8AC3E}">
        <p14:creationId xmlns:p14="http://schemas.microsoft.com/office/powerpoint/2010/main" val="131971029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spcBef>
                <a:spcPts val="600"/>
              </a:spcBef>
            </a:pPr>
            <a:r>
              <a:rPr lang="en-US" dirty="0">
                <a:solidFill>
                  <a:srgbClr val="00B0F0"/>
                </a:solidFill>
              </a:rPr>
              <a:t>True Centrifugal Casting</a:t>
            </a:r>
          </a:p>
        </p:txBody>
      </p:sp>
      <p:sp>
        <p:nvSpPr>
          <p:cNvPr id="64516" name="Rectangle 3"/>
          <p:cNvSpPr>
            <a:spLocks noGrp="1" noChangeArrowheads="1"/>
          </p:cNvSpPr>
          <p:nvPr>
            <p:ph type="body" idx="1"/>
          </p:nvPr>
        </p:nvSpPr>
        <p:spPr/>
        <p:txBody>
          <a:bodyPr>
            <a:normAutofit lnSpcReduction="10000"/>
          </a:bodyPr>
          <a:lstStyle/>
          <a:p>
            <a:pPr eaLnBrk="1" hangingPunct="1">
              <a:buFontTx/>
              <a:buNone/>
            </a:pPr>
            <a:r>
              <a:rPr lang="en-US" dirty="0"/>
              <a:t>Molten metal is poured into rotating mold to produce a tubular part  </a:t>
            </a:r>
          </a:p>
          <a:p>
            <a:pPr eaLnBrk="1" hangingPunct="1"/>
            <a:r>
              <a:rPr lang="en-US" dirty="0"/>
              <a:t>Parts: pipes, tubes, bushings, and rings  </a:t>
            </a:r>
          </a:p>
          <a:p>
            <a:r>
              <a:rPr lang="en-US" dirty="0">
                <a:cs typeface="Calibri" pitchFamily="34" charset="0"/>
              </a:rPr>
              <a:t>Rotational axes can be either </a:t>
            </a:r>
            <a:r>
              <a:rPr lang="en-US" dirty="0">
                <a:solidFill>
                  <a:srgbClr val="00B050"/>
                </a:solidFill>
                <a:cs typeface="Calibri" pitchFamily="34" charset="0"/>
              </a:rPr>
              <a:t>horizontal or vertical</a:t>
            </a:r>
            <a:endParaRPr lang="en-US" dirty="0"/>
          </a:p>
          <a:p>
            <a:pPr eaLnBrk="1" hangingPunct="1"/>
            <a:r>
              <a:rPr lang="en-US" dirty="0"/>
              <a:t>Outside shape of casting can be round, octagonal, hexagonal, etc , but inside shape is (theoretically) perfectly round, due to </a:t>
            </a:r>
            <a:r>
              <a:rPr lang="en-US" dirty="0" err="1"/>
              <a:t>radially</a:t>
            </a:r>
            <a:r>
              <a:rPr lang="en-US" dirty="0"/>
              <a:t> symmetric forces   </a:t>
            </a:r>
          </a:p>
        </p:txBody>
      </p:sp>
    </p:spTree>
    <p:extLst>
      <p:ext uri="{BB962C8B-B14F-4D97-AF65-F5344CB8AC3E}">
        <p14:creationId xmlns:p14="http://schemas.microsoft.com/office/powerpoint/2010/main" val="30874049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a:xfrm>
            <a:off x="685800" y="3886200"/>
            <a:ext cx="7772400" cy="609600"/>
          </a:xfrm>
        </p:spPr>
        <p:txBody>
          <a:bodyPr/>
          <a:lstStyle/>
          <a:p>
            <a:pPr marL="457200" indent="-457200" algn="ctr" eaLnBrk="1" hangingPunct="1">
              <a:buFontTx/>
              <a:buNone/>
            </a:pPr>
            <a:endParaRPr lang="en-US" dirty="0"/>
          </a:p>
        </p:txBody>
      </p:sp>
      <p:pic>
        <p:nvPicPr>
          <p:cNvPr id="65540" name="Picture 5" descr="C:\My Documents\Books\Mfg01Images\7928D_Wiley\Groover\Fund Of Modern Manufacturing\jpeg_art\ch11_jpeg\w0109c.JPG"/>
          <p:cNvPicPr>
            <a:picLocks noChangeAspect="1" noChangeArrowheads="1"/>
          </p:cNvPicPr>
          <p:nvPr/>
        </p:nvPicPr>
        <p:blipFill>
          <a:blip r:embed="rId2" cstate="print"/>
          <a:srcRect/>
          <a:stretch>
            <a:fillRect/>
          </a:stretch>
        </p:blipFill>
        <p:spPr bwMode="auto">
          <a:xfrm>
            <a:off x="685800" y="914400"/>
            <a:ext cx="7848600" cy="2320925"/>
          </a:xfrm>
          <a:prstGeom prst="rect">
            <a:avLst/>
          </a:prstGeom>
          <a:noFill/>
          <a:ln w="9525">
            <a:noFill/>
            <a:miter lim="800000"/>
            <a:headEnd/>
            <a:tailEnd/>
          </a:ln>
        </p:spPr>
      </p:pic>
      <p:pic>
        <p:nvPicPr>
          <p:cNvPr id="5" name="Picture 2" descr="D:\BVCOE\MP\ppt\05centrifugalcastingmoldmetalparts.jpg"/>
          <p:cNvPicPr>
            <a:picLocks noChangeAspect="1" noChangeArrowheads="1"/>
          </p:cNvPicPr>
          <p:nvPr/>
        </p:nvPicPr>
        <p:blipFill>
          <a:blip r:embed="rId3"/>
          <a:srcRect/>
          <a:stretch>
            <a:fillRect/>
          </a:stretch>
        </p:blipFill>
        <p:spPr bwMode="auto">
          <a:xfrm>
            <a:off x="2514600" y="3352800"/>
            <a:ext cx="4962525" cy="3248025"/>
          </a:xfrm>
          <a:prstGeom prst="rect">
            <a:avLst/>
          </a:prstGeom>
          <a:noFill/>
        </p:spPr>
      </p:pic>
    </p:spTree>
    <p:extLst>
      <p:ext uri="{BB962C8B-B14F-4D97-AF65-F5344CB8AC3E}">
        <p14:creationId xmlns:p14="http://schemas.microsoft.com/office/powerpoint/2010/main" val="323392735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a:lstStyle/>
          <a:p>
            <a:pPr eaLnBrk="1" hangingPunct="1">
              <a:spcBef>
                <a:spcPts val="600"/>
              </a:spcBef>
            </a:pPr>
            <a:r>
              <a:rPr lang="en-US" dirty="0" err="1">
                <a:solidFill>
                  <a:srgbClr val="00B0F0"/>
                </a:solidFill>
              </a:rPr>
              <a:t>Semicentrifugal</a:t>
            </a:r>
            <a:r>
              <a:rPr lang="en-US" dirty="0">
                <a:solidFill>
                  <a:srgbClr val="00B0F0"/>
                </a:solidFill>
              </a:rPr>
              <a:t> Casting</a:t>
            </a:r>
          </a:p>
        </p:txBody>
      </p:sp>
      <p:sp>
        <p:nvSpPr>
          <p:cNvPr id="66564" name="Rectangle 3"/>
          <p:cNvSpPr>
            <a:spLocks noGrp="1" noChangeArrowheads="1"/>
          </p:cNvSpPr>
          <p:nvPr>
            <p:ph type="body" idx="1"/>
          </p:nvPr>
        </p:nvSpPr>
        <p:spPr/>
        <p:txBody>
          <a:bodyPr>
            <a:normAutofit fontScale="92500" lnSpcReduction="20000"/>
          </a:bodyPr>
          <a:lstStyle/>
          <a:p>
            <a:pPr eaLnBrk="1" hangingPunct="1">
              <a:buFontTx/>
              <a:buNone/>
            </a:pPr>
            <a:r>
              <a:rPr lang="en-US" dirty="0"/>
              <a:t>Centrifugal force is used to produce solid castings rather than tubular parts  </a:t>
            </a:r>
          </a:p>
          <a:p>
            <a:pPr eaLnBrk="1" hangingPunct="1"/>
            <a:r>
              <a:rPr lang="en-US" dirty="0"/>
              <a:t>Molds are designed with risers at center to supply feed metal  </a:t>
            </a:r>
          </a:p>
          <a:p>
            <a:pPr eaLnBrk="1" hangingPunct="1"/>
            <a:r>
              <a:rPr lang="en-US" dirty="0"/>
              <a:t>Density of metal in final casting is greater in outer sections than at center of rotation  </a:t>
            </a:r>
          </a:p>
          <a:p>
            <a:pPr eaLnBrk="1" hangingPunct="1"/>
            <a:r>
              <a:rPr lang="en-US" dirty="0"/>
              <a:t>Often used on parts in which center of casting is machined away, thus eliminating the portion where quality is lowest  </a:t>
            </a:r>
          </a:p>
          <a:p>
            <a:pPr eaLnBrk="1" hangingPunct="1"/>
            <a:r>
              <a:rPr lang="en-US" dirty="0"/>
              <a:t>Examples: wheels and pulleys  </a:t>
            </a:r>
          </a:p>
        </p:txBody>
      </p:sp>
    </p:spTree>
    <p:extLst>
      <p:ext uri="{BB962C8B-B14F-4D97-AF65-F5344CB8AC3E}">
        <p14:creationId xmlns:p14="http://schemas.microsoft.com/office/powerpoint/2010/main" val="230659238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Grp="1" noChangeArrowheads="1"/>
          </p:cNvSpPr>
          <p:nvPr>
            <p:ph type="title"/>
          </p:nvPr>
        </p:nvSpPr>
        <p:spPr>
          <a:xfrm>
            <a:off x="457200" y="0"/>
            <a:ext cx="8183563" cy="1050925"/>
          </a:xfrm>
        </p:spPr>
        <p:txBody>
          <a:bodyPr/>
          <a:lstStyle/>
          <a:p>
            <a:pPr>
              <a:defRPr/>
            </a:pPr>
            <a:r>
              <a:rPr lang="en-US" dirty="0" err="1"/>
              <a:t>Semicentrifuging</a:t>
            </a:r>
            <a:r>
              <a:rPr lang="en-US" dirty="0"/>
              <a:t> Casting</a:t>
            </a:r>
          </a:p>
        </p:txBody>
      </p:sp>
      <p:pic>
        <p:nvPicPr>
          <p:cNvPr id="19459" name="Picture 7" descr="fg131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066800"/>
            <a:ext cx="6502400" cy="4876800"/>
          </a:xfrm>
          <a:noFill/>
        </p:spPr>
      </p:pic>
      <p:sp>
        <p:nvSpPr>
          <p:cNvPr id="19460" name="Text Box 10"/>
          <p:cNvSpPr txBox="1">
            <a:spLocks noChangeArrowheads="1"/>
          </p:cNvSpPr>
          <p:nvPr/>
        </p:nvSpPr>
        <p:spPr bwMode="auto">
          <a:xfrm>
            <a:off x="7010400" y="3124200"/>
            <a:ext cx="1828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spcBef>
                <a:spcPct val="50000"/>
              </a:spcBef>
            </a:pPr>
            <a:r>
              <a:rPr lang="en-US" altLang="hi-IN" sz="1400" dirty="0"/>
              <a:t>Schematic of a </a:t>
            </a:r>
            <a:r>
              <a:rPr lang="en-US" altLang="hi-IN" sz="1400" dirty="0" err="1"/>
              <a:t>semicentrifugal</a:t>
            </a:r>
            <a:r>
              <a:rPr lang="en-US" altLang="hi-IN" sz="1400" dirty="0"/>
              <a:t> casting process.</a:t>
            </a:r>
          </a:p>
        </p:txBody>
      </p:sp>
    </p:spTree>
    <p:extLst>
      <p:ext uri="{BB962C8B-B14F-4D97-AF65-F5344CB8AC3E}">
        <p14:creationId xmlns:p14="http://schemas.microsoft.com/office/powerpoint/2010/main" val="3142695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33400" y="457200"/>
            <a:ext cx="8183563" cy="1050925"/>
          </a:xfrm>
        </p:spPr>
        <p:txBody>
          <a:bodyPr>
            <a:normAutofit/>
          </a:bodyPr>
          <a:lstStyle/>
          <a:p>
            <a:pPr>
              <a:defRPr/>
            </a:pPr>
            <a:r>
              <a:rPr lang="en-US" dirty="0">
                <a:solidFill>
                  <a:srgbClr val="00B0F0"/>
                </a:solidFill>
              </a:rPr>
              <a:t>Centrifuge  Casting</a:t>
            </a:r>
          </a:p>
        </p:txBody>
      </p:sp>
      <p:sp>
        <p:nvSpPr>
          <p:cNvPr id="20483" name="Rectangle 3"/>
          <p:cNvSpPr>
            <a:spLocks noGrp="1" noChangeArrowheads="1"/>
          </p:cNvSpPr>
          <p:nvPr>
            <p:ph type="body" idx="1"/>
          </p:nvPr>
        </p:nvSpPr>
        <p:spPr>
          <a:xfrm>
            <a:off x="457200" y="1600200"/>
            <a:ext cx="8183563" cy="4187825"/>
          </a:xfrm>
        </p:spPr>
        <p:txBody>
          <a:bodyPr>
            <a:normAutofit lnSpcReduction="10000"/>
          </a:bodyPr>
          <a:lstStyle/>
          <a:p>
            <a:pPr>
              <a:lnSpc>
                <a:spcPct val="90000"/>
              </a:lnSpc>
              <a:buFont typeface="Wingdings 2" pitchFamily="18" charset="2"/>
              <a:buNone/>
            </a:pPr>
            <a:endParaRPr lang="en-US" altLang="hi-IN" dirty="0"/>
          </a:p>
          <a:p>
            <a:pPr lvl="1">
              <a:lnSpc>
                <a:spcPct val="90000"/>
              </a:lnSpc>
              <a:buClrTx/>
              <a:buFont typeface="Wingdings" pitchFamily="2" charset="2"/>
              <a:buChar char="§"/>
            </a:pPr>
            <a:r>
              <a:rPr lang="en-US" altLang="hi-IN" dirty="0"/>
              <a:t>Use centrifugal acceleration to force metal from a central pouring sprue into separate mold cavities that are offset from the axis of rotation.</a:t>
            </a:r>
          </a:p>
          <a:p>
            <a:pPr lvl="1">
              <a:lnSpc>
                <a:spcPct val="90000"/>
              </a:lnSpc>
              <a:buClrTx/>
              <a:buFont typeface="Wingdings" pitchFamily="2" charset="2"/>
              <a:buChar char="§"/>
            </a:pPr>
            <a:r>
              <a:rPr lang="en-US" altLang="hi-IN" dirty="0"/>
              <a:t>Axis of rotation of mold and casting are different</a:t>
            </a:r>
          </a:p>
          <a:p>
            <a:pPr lvl="1">
              <a:lnSpc>
                <a:spcPct val="90000"/>
              </a:lnSpc>
              <a:buClrTx/>
              <a:buFont typeface="Wingdings" pitchFamily="2" charset="2"/>
              <a:buChar char="§"/>
            </a:pPr>
            <a:r>
              <a:rPr lang="en-US" altLang="hi-IN" dirty="0"/>
              <a:t>Relatively low rotational speed</a:t>
            </a:r>
          </a:p>
          <a:p>
            <a:pPr lvl="1">
              <a:lnSpc>
                <a:spcPct val="90000"/>
              </a:lnSpc>
              <a:buClrTx/>
              <a:buFont typeface="Wingdings" pitchFamily="2" charset="2"/>
              <a:buChar char="§"/>
            </a:pPr>
            <a:r>
              <a:rPr lang="en-US" altLang="hi-IN" dirty="0"/>
              <a:t>Produce casting with thin walls and intricate shapes</a:t>
            </a:r>
          </a:p>
          <a:p>
            <a:pPr lvl="1">
              <a:lnSpc>
                <a:spcPct val="90000"/>
              </a:lnSpc>
              <a:buFont typeface="Wingdings" pitchFamily="2" charset="2"/>
              <a:buChar char="§"/>
            </a:pPr>
            <a:r>
              <a:rPr lang="en-US" dirty="0"/>
              <a:t>Radial symmetry of part is not required as in other centrifugal casting methods  </a:t>
            </a:r>
            <a:endParaRPr lang="en-US" altLang="hi-IN" dirty="0"/>
          </a:p>
          <a:p>
            <a:pPr lvl="1">
              <a:lnSpc>
                <a:spcPct val="90000"/>
              </a:lnSpc>
            </a:pPr>
            <a:endParaRPr lang="en-US" altLang="hi-IN" dirty="0"/>
          </a:p>
        </p:txBody>
      </p:sp>
    </p:spTree>
    <p:extLst>
      <p:ext uri="{BB962C8B-B14F-4D97-AF65-F5344CB8AC3E}">
        <p14:creationId xmlns:p14="http://schemas.microsoft.com/office/powerpoint/2010/main" val="1314518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Grp="1" noChangeArrowheads="1"/>
          </p:cNvSpPr>
          <p:nvPr>
            <p:ph type="title"/>
          </p:nvPr>
        </p:nvSpPr>
        <p:spPr>
          <a:xfrm>
            <a:off x="457200" y="0"/>
            <a:ext cx="8183563" cy="1050925"/>
          </a:xfrm>
        </p:spPr>
        <p:txBody>
          <a:bodyPr/>
          <a:lstStyle/>
          <a:p>
            <a:pPr>
              <a:defRPr/>
            </a:pPr>
            <a:r>
              <a:rPr lang="en-US" dirty="0"/>
              <a:t>Centrifuging Casting</a:t>
            </a:r>
          </a:p>
        </p:txBody>
      </p:sp>
      <p:pic>
        <p:nvPicPr>
          <p:cNvPr id="21507" name="Picture 8" descr="fg131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3400" y="1066800"/>
            <a:ext cx="6502400" cy="4876800"/>
          </a:xfrm>
          <a:noFill/>
        </p:spPr>
      </p:pic>
      <p:sp>
        <p:nvSpPr>
          <p:cNvPr id="21508" name="Text Box 9"/>
          <p:cNvSpPr txBox="1">
            <a:spLocks noChangeArrowheads="1"/>
          </p:cNvSpPr>
          <p:nvPr/>
        </p:nvSpPr>
        <p:spPr bwMode="auto">
          <a:xfrm>
            <a:off x="7057768" y="2133600"/>
            <a:ext cx="1600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spcBef>
                <a:spcPct val="50000"/>
              </a:spcBef>
            </a:pPr>
            <a:r>
              <a:rPr lang="en-US" altLang="hi-IN" sz="1400" dirty="0"/>
              <a:t>Metal is poured into the central pouring sprue and spun into the various mold cavities. </a:t>
            </a:r>
          </a:p>
        </p:txBody>
      </p:sp>
    </p:spTree>
    <p:extLst>
      <p:ext uri="{BB962C8B-B14F-4D97-AF65-F5344CB8AC3E}">
        <p14:creationId xmlns:p14="http://schemas.microsoft.com/office/powerpoint/2010/main" val="1467056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671513" y="358775"/>
            <a:ext cx="4960937" cy="457200"/>
          </a:xfrm>
          <a:prstGeom prst="rect">
            <a:avLst/>
          </a:prstGeom>
          <a:noFill/>
          <a:ln w="9525">
            <a:noFill/>
            <a:miter lim="800000"/>
            <a:headEnd/>
            <a:tailEnd/>
          </a:ln>
        </p:spPr>
        <p:txBody>
          <a:bodyPr wrap="none" anchor="ctr">
            <a:spAutoFit/>
          </a:bodyPr>
          <a:lstStyle/>
          <a:p>
            <a:r>
              <a:rPr lang="en-US" b="1"/>
              <a:t>Investment casting (lost wax casting)</a:t>
            </a:r>
          </a:p>
        </p:txBody>
      </p:sp>
      <p:grpSp>
        <p:nvGrpSpPr>
          <p:cNvPr id="2" name="Group 43"/>
          <p:cNvGrpSpPr>
            <a:grpSpLocks/>
          </p:cNvGrpSpPr>
          <p:nvPr/>
        </p:nvGrpSpPr>
        <p:grpSpPr bwMode="auto">
          <a:xfrm>
            <a:off x="292100" y="1092200"/>
            <a:ext cx="3135313" cy="1100138"/>
            <a:chOff x="184" y="790"/>
            <a:chExt cx="1975" cy="693"/>
          </a:xfrm>
        </p:grpSpPr>
        <p:sp>
          <p:nvSpPr>
            <p:cNvPr id="58402" name="Rectangle 21"/>
            <p:cNvSpPr>
              <a:spLocks noChangeArrowheads="1"/>
            </p:cNvSpPr>
            <p:nvPr/>
          </p:nvSpPr>
          <p:spPr bwMode="auto">
            <a:xfrm>
              <a:off x="946" y="962"/>
              <a:ext cx="1213" cy="326"/>
            </a:xfrm>
            <a:prstGeom prst="rect">
              <a:avLst/>
            </a:prstGeom>
            <a:noFill/>
            <a:ln w="9525">
              <a:noFill/>
              <a:miter lim="800000"/>
              <a:headEnd/>
              <a:tailEnd/>
            </a:ln>
          </p:spPr>
          <p:txBody>
            <a:bodyPr anchor="ctr">
              <a:spAutoFit/>
            </a:bodyPr>
            <a:lstStyle/>
            <a:p>
              <a:r>
                <a:rPr lang="en-US" sz="1400"/>
                <a:t>(a) Wax pattern</a:t>
              </a:r>
            </a:p>
            <a:p>
              <a:r>
                <a:rPr lang="en-US" sz="1400"/>
                <a:t>      (injection molding)</a:t>
              </a:r>
            </a:p>
          </p:txBody>
        </p:sp>
        <p:pic>
          <p:nvPicPr>
            <p:cNvPr id="58403" name="Picture 27" descr="WaxInj"/>
            <p:cNvPicPr>
              <a:picLocks noChangeAspect="1" noChangeArrowheads="1"/>
            </p:cNvPicPr>
            <p:nvPr/>
          </p:nvPicPr>
          <p:blipFill>
            <a:blip r:embed="rId2"/>
            <a:srcRect/>
            <a:stretch>
              <a:fillRect/>
            </a:stretch>
          </p:blipFill>
          <p:spPr bwMode="auto">
            <a:xfrm>
              <a:off x="246" y="889"/>
              <a:ext cx="642" cy="540"/>
            </a:xfrm>
            <a:prstGeom prst="rect">
              <a:avLst/>
            </a:prstGeom>
            <a:noFill/>
            <a:ln w="9525">
              <a:noFill/>
              <a:miter lim="800000"/>
              <a:headEnd/>
              <a:tailEnd/>
            </a:ln>
          </p:spPr>
        </p:pic>
        <p:sp>
          <p:nvSpPr>
            <p:cNvPr id="58404" name="Rectangle 36"/>
            <p:cNvSpPr>
              <a:spLocks noChangeArrowheads="1"/>
            </p:cNvSpPr>
            <p:nvPr/>
          </p:nvSpPr>
          <p:spPr bwMode="auto">
            <a:xfrm>
              <a:off x="184" y="790"/>
              <a:ext cx="1924" cy="693"/>
            </a:xfrm>
            <a:prstGeom prst="rect">
              <a:avLst/>
            </a:prstGeom>
            <a:noFill/>
            <a:ln w="9525">
              <a:solidFill>
                <a:schemeClr val="accent2"/>
              </a:solidFill>
              <a:miter lim="800000"/>
              <a:headEnd/>
              <a:tailEnd/>
            </a:ln>
          </p:spPr>
          <p:txBody>
            <a:bodyPr wrap="none" anchor="ctr"/>
            <a:lstStyle/>
            <a:p>
              <a:endParaRPr lang="en-US"/>
            </a:p>
          </p:txBody>
        </p:sp>
      </p:grpSp>
      <p:grpSp>
        <p:nvGrpSpPr>
          <p:cNvPr id="3" name="Group 45"/>
          <p:cNvGrpSpPr>
            <a:grpSpLocks/>
          </p:cNvGrpSpPr>
          <p:nvPr/>
        </p:nvGrpSpPr>
        <p:grpSpPr bwMode="auto">
          <a:xfrm>
            <a:off x="4079875" y="1109663"/>
            <a:ext cx="3113088" cy="992187"/>
            <a:chOff x="2669" y="880"/>
            <a:chExt cx="1961" cy="625"/>
          </a:xfrm>
        </p:grpSpPr>
        <p:sp>
          <p:nvSpPr>
            <p:cNvPr id="58399" name="Rectangle 22"/>
            <p:cNvSpPr>
              <a:spLocks noChangeArrowheads="1"/>
            </p:cNvSpPr>
            <p:nvPr/>
          </p:nvSpPr>
          <p:spPr bwMode="auto">
            <a:xfrm>
              <a:off x="3189" y="1033"/>
              <a:ext cx="1334" cy="326"/>
            </a:xfrm>
            <a:prstGeom prst="rect">
              <a:avLst/>
            </a:prstGeom>
            <a:noFill/>
            <a:ln w="9525">
              <a:noFill/>
              <a:miter lim="800000"/>
              <a:headEnd/>
              <a:tailEnd/>
            </a:ln>
          </p:spPr>
          <p:txBody>
            <a:bodyPr anchor="ctr">
              <a:spAutoFit/>
            </a:bodyPr>
            <a:lstStyle/>
            <a:p>
              <a:r>
                <a:rPr lang="en-US" sz="1400"/>
                <a:t>(b) Multiple patterns</a:t>
              </a:r>
            </a:p>
            <a:p>
              <a:r>
                <a:rPr lang="en-US" sz="1400"/>
                <a:t>     assembled to wax sprue</a:t>
              </a:r>
            </a:p>
          </p:txBody>
        </p:sp>
        <p:pic>
          <p:nvPicPr>
            <p:cNvPr id="58400" name="Picture 32" descr="Cutoff"/>
            <p:cNvPicPr>
              <a:picLocks noChangeAspect="1" noChangeArrowheads="1"/>
            </p:cNvPicPr>
            <p:nvPr/>
          </p:nvPicPr>
          <p:blipFill>
            <a:blip r:embed="rId3"/>
            <a:srcRect/>
            <a:stretch>
              <a:fillRect/>
            </a:stretch>
          </p:blipFill>
          <p:spPr bwMode="auto">
            <a:xfrm>
              <a:off x="2707" y="919"/>
              <a:ext cx="402" cy="540"/>
            </a:xfrm>
            <a:prstGeom prst="rect">
              <a:avLst/>
            </a:prstGeom>
            <a:noFill/>
            <a:ln w="9525">
              <a:noFill/>
              <a:miter lim="800000"/>
              <a:headEnd/>
              <a:tailEnd/>
            </a:ln>
          </p:spPr>
        </p:pic>
        <p:sp>
          <p:nvSpPr>
            <p:cNvPr id="58401" name="Rectangle 37"/>
            <p:cNvSpPr>
              <a:spLocks noChangeArrowheads="1"/>
            </p:cNvSpPr>
            <p:nvPr/>
          </p:nvSpPr>
          <p:spPr bwMode="auto">
            <a:xfrm>
              <a:off x="2669" y="880"/>
              <a:ext cx="1961" cy="625"/>
            </a:xfrm>
            <a:prstGeom prst="rect">
              <a:avLst/>
            </a:prstGeom>
            <a:noFill/>
            <a:ln w="9525">
              <a:solidFill>
                <a:schemeClr val="accent2"/>
              </a:solidFill>
              <a:miter lim="800000"/>
              <a:headEnd/>
              <a:tailEnd/>
            </a:ln>
          </p:spPr>
          <p:txBody>
            <a:bodyPr wrap="none" anchor="ctr"/>
            <a:lstStyle/>
            <a:p>
              <a:endParaRPr lang="en-US"/>
            </a:p>
          </p:txBody>
        </p:sp>
      </p:grpSp>
      <p:grpSp>
        <p:nvGrpSpPr>
          <p:cNvPr id="4" name="Group 46"/>
          <p:cNvGrpSpPr>
            <a:grpSpLocks/>
          </p:cNvGrpSpPr>
          <p:nvPr/>
        </p:nvGrpSpPr>
        <p:grpSpPr bwMode="auto">
          <a:xfrm>
            <a:off x="5133975" y="2693988"/>
            <a:ext cx="3594100" cy="1168400"/>
            <a:chOff x="170" y="1737"/>
            <a:chExt cx="2264" cy="736"/>
          </a:xfrm>
        </p:grpSpPr>
        <p:sp>
          <p:nvSpPr>
            <p:cNvPr id="58396" name="Rectangle 23"/>
            <p:cNvSpPr>
              <a:spLocks noChangeArrowheads="1"/>
            </p:cNvSpPr>
            <p:nvPr/>
          </p:nvSpPr>
          <p:spPr bwMode="auto">
            <a:xfrm>
              <a:off x="897" y="1779"/>
              <a:ext cx="1537" cy="594"/>
            </a:xfrm>
            <a:prstGeom prst="rect">
              <a:avLst/>
            </a:prstGeom>
            <a:noFill/>
            <a:ln w="9525">
              <a:noFill/>
              <a:miter lim="800000"/>
              <a:headEnd/>
              <a:tailEnd/>
            </a:ln>
          </p:spPr>
          <p:txBody>
            <a:bodyPr anchor="ctr">
              <a:spAutoFit/>
            </a:bodyPr>
            <a:lstStyle/>
            <a:p>
              <a:r>
                <a:rPr lang="en-US" sz="1400"/>
                <a:t>(c) Shell built </a:t>
              </a:r>
              <a:r>
                <a:rPr lang="en-US" sz="1400">
                  <a:sym typeface="Wingdings" pitchFamily="2" charset="2"/>
                </a:rPr>
                <a:t></a:t>
              </a:r>
              <a:endParaRPr lang="en-US" sz="1400"/>
            </a:p>
            <a:p>
              <a:r>
                <a:rPr lang="en-US" sz="1400"/>
                <a:t>     immerse into ceramic slurry</a:t>
              </a:r>
            </a:p>
            <a:p>
              <a:r>
                <a:rPr lang="en-US" sz="1400"/>
                <a:t>     </a:t>
              </a:r>
              <a:r>
                <a:rPr lang="en-US" sz="1400">
                  <a:sym typeface="Wingdings" pitchFamily="2" charset="2"/>
                </a:rPr>
                <a:t> immerse </a:t>
              </a:r>
              <a:r>
                <a:rPr lang="en-US" sz="1400"/>
                <a:t>into fine sand</a:t>
              </a:r>
            </a:p>
            <a:p>
              <a:r>
                <a:rPr lang="en-US" sz="1400"/>
                <a:t>     (few layers)</a:t>
              </a:r>
            </a:p>
          </p:txBody>
        </p:sp>
        <p:pic>
          <p:nvPicPr>
            <p:cNvPr id="58397" name="Picture 28" descr="Shell"/>
            <p:cNvPicPr>
              <a:picLocks noChangeAspect="1" noChangeArrowheads="1"/>
            </p:cNvPicPr>
            <p:nvPr/>
          </p:nvPicPr>
          <p:blipFill>
            <a:blip r:embed="rId4"/>
            <a:srcRect/>
            <a:stretch>
              <a:fillRect/>
            </a:stretch>
          </p:blipFill>
          <p:spPr bwMode="auto">
            <a:xfrm>
              <a:off x="212" y="1773"/>
              <a:ext cx="612" cy="648"/>
            </a:xfrm>
            <a:prstGeom prst="rect">
              <a:avLst/>
            </a:prstGeom>
            <a:noFill/>
            <a:ln w="9525">
              <a:noFill/>
              <a:miter lim="800000"/>
              <a:headEnd/>
              <a:tailEnd/>
            </a:ln>
          </p:spPr>
        </p:pic>
        <p:sp>
          <p:nvSpPr>
            <p:cNvPr id="58398" name="Rectangle 38"/>
            <p:cNvSpPr>
              <a:spLocks noChangeArrowheads="1"/>
            </p:cNvSpPr>
            <p:nvPr/>
          </p:nvSpPr>
          <p:spPr bwMode="auto">
            <a:xfrm>
              <a:off x="170" y="1737"/>
              <a:ext cx="2237" cy="736"/>
            </a:xfrm>
            <a:prstGeom prst="rect">
              <a:avLst/>
            </a:prstGeom>
            <a:noFill/>
            <a:ln w="9525">
              <a:solidFill>
                <a:schemeClr val="accent2"/>
              </a:solidFill>
              <a:miter lim="800000"/>
              <a:headEnd/>
              <a:tailEnd/>
            </a:ln>
          </p:spPr>
          <p:txBody>
            <a:bodyPr wrap="none" anchor="ctr"/>
            <a:lstStyle/>
            <a:p>
              <a:endParaRPr lang="en-US"/>
            </a:p>
          </p:txBody>
        </p:sp>
      </p:grpSp>
      <p:grpSp>
        <p:nvGrpSpPr>
          <p:cNvPr id="5" name="Group 47"/>
          <p:cNvGrpSpPr>
            <a:grpSpLocks/>
          </p:cNvGrpSpPr>
          <p:nvPr/>
        </p:nvGrpSpPr>
        <p:grpSpPr bwMode="auto">
          <a:xfrm>
            <a:off x="1076325" y="2741613"/>
            <a:ext cx="3360738" cy="1100137"/>
            <a:chOff x="2700" y="1689"/>
            <a:chExt cx="2117" cy="693"/>
          </a:xfrm>
        </p:grpSpPr>
        <p:sp>
          <p:nvSpPr>
            <p:cNvPr id="58393" name="Rectangle 24"/>
            <p:cNvSpPr>
              <a:spLocks noChangeArrowheads="1"/>
            </p:cNvSpPr>
            <p:nvPr/>
          </p:nvSpPr>
          <p:spPr bwMode="auto">
            <a:xfrm>
              <a:off x="3416" y="1802"/>
              <a:ext cx="1401" cy="460"/>
            </a:xfrm>
            <a:prstGeom prst="rect">
              <a:avLst/>
            </a:prstGeom>
            <a:noFill/>
            <a:ln w="9525">
              <a:noFill/>
              <a:miter lim="800000"/>
              <a:headEnd/>
              <a:tailEnd/>
            </a:ln>
          </p:spPr>
          <p:txBody>
            <a:bodyPr anchor="ctr">
              <a:spAutoFit/>
            </a:bodyPr>
            <a:lstStyle/>
            <a:p>
              <a:r>
                <a:rPr lang="en-US" sz="1400"/>
                <a:t>(d) dry ceramic </a:t>
              </a:r>
            </a:p>
            <a:p>
              <a:r>
                <a:rPr lang="en-US" sz="1400"/>
                <a:t>      melt out the wax</a:t>
              </a:r>
            </a:p>
            <a:p>
              <a:r>
                <a:rPr lang="en-US" sz="1400"/>
                <a:t>      fire ceramic (burn wax)</a:t>
              </a:r>
            </a:p>
          </p:txBody>
        </p:sp>
        <p:pic>
          <p:nvPicPr>
            <p:cNvPr id="58394" name="Picture 29" descr="Dewax"/>
            <p:cNvPicPr>
              <a:picLocks noChangeAspect="1" noChangeArrowheads="1"/>
            </p:cNvPicPr>
            <p:nvPr/>
          </p:nvPicPr>
          <p:blipFill>
            <a:blip r:embed="rId5"/>
            <a:srcRect/>
            <a:stretch>
              <a:fillRect/>
            </a:stretch>
          </p:blipFill>
          <p:spPr bwMode="auto">
            <a:xfrm>
              <a:off x="2773" y="1704"/>
              <a:ext cx="528" cy="648"/>
            </a:xfrm>
            <a:prstGeom prst="rect">
              <a:avLst/>
            </a:prstGeom>
            <a:noFill/>
            <a:ln w="9525">
              <a:noFill/>
              <a:miter lim="800000"/>
              <a:headEnd/>
              <a:tailEnd/>
            </a:ln>
          </p:spPr>
        </p:pic>
        <p:sp>
          <p:nvSpPr>
            <p:cNvPr id="58395" name="Rectangle 39"/>
            <p:cNvSpPr>
              <a:spLocks noChangeArrowheads="1"/>
            </p:cNvSpPr>
            <p:nvPr/>
          </p:nvSpPr>
          <p:spPr bwMode="auto">
            <a:xfrm>
              <a:off x="2700" y="1689"/>
              <a:ext cx="2047" cy="693"/>
            </a:xfrm>
            <a:prstGeom prst="rect">
              <a:avLst/>
            </a:prstGeom>
            <a:noFill/>
            <a:ln w="9525">
              <a:solidFill>
                <a:schemeClr val="accent2"/>
              </a:solidFill>
              <a:miter lim="800000"/>
              <a:headEnd/>
              <a:tailEnd/>
            </a:ln>
          </p:spPr>
          <p:txBody>
            <a:bodyPr wrap="none" anchor="ctr"/>
            <a:lstStyle/>
            <a:p>
              <a:endParaRPr lang="en-US"/>
            </a:p>
          </p:txBody>
        </p:sp>
      </p:grpSp>
      <p:grpSp>
        <p:nvGrpSpPr>
          <p:cNvPr id="6" name="Group 48"/>
          <p:cNvGrpSpPr>
            <a:grpSpLocks/>
          </p:cNvGrpSpPr>
          <p:nvPr/>
        </p:nvGrpSpPr>
        <p:grpSpPr bwMode="auto">
          <a:xfrm>
            <a:off x="503238" y="4337050"/>
            <a:ext cx="3919537" cy="1187450"/>
            <a:chOff x="91" y="2724"/>
            <a:chExt cx="2469" cy="748"/>
          </a:xfrm>
        </p:grpSpPr>
        <p:sp>
          <p:nvSpPr>
            <p:cNvPr id="58390" name="Rectangle 25"/>
            <p:cNvSpPr>
              <a:spLocks noChangeArrowheads="1"/>
            </p:cNvSpPr>
            <p:nvPr/>
          </p:nvSpPr>
          <p:spPr bwMode="auto">
            <a:xfrm>
              <a:off x="462" y="2786"/>
              <a:ext cx="2098" cy="594"/>
            </a:xfrm>
            <a:prstGeom prst="rect">
              <a:avLst/>
            </a:prstGeom>
            <a:noFill/>
            <a:ln w="9525">
              <a:noFill/>
              <a:miter lim="800000"/>
              <a:headEnd/>
              <a:tailEnd/>
            </a:ln>
          </p:spPr>
          <p:txBody>
            <a:bodyPr anchor="ctr">
              <a:spAutoFit/>
            </a:bodyPr>
            <a:lstStyle/>
            <a:p>
              <a:r>
                <a:rPr lang="en-US" sz="1400"/>
                <a:t>(e) Pour molten metal (gravity) </a:t>
              </a:r>
            </a:p>
            <a:p>
              <a:r>
                <a:rPr lang="en-US" sz="1400"/>
                <a:t>     </a:t>
              </a:r>
              <a:r>
                <a:rPr lang="en-US" sz="1400">
                  <a:sym typeface="Wingdings" pitchFamily="2" charset="2"/>
                </a:rPr>
                <a:t> cool, </a:t>
              </a:r>
              <a:r>
                <a:rPr lang="en-US" sz="1400"/>
                <a:t>solidify</a:t>
              </a:r>
            </a:p>
            <a:p>
              <a:r>
                <a:rPr lang="en-US" sz="1400"/>
                <a:t> </a:t>
              </a:r>
              <a:r>
                <a:rPr lang="en-US" sz="1400">
                  <a:sym typeface="Wingdings" pitchFamily="2" charset="2"/>
                </a:rPr>
                <a:t>[</a:t>
              </a:r>
              <a:r>
                <a:rPr lang="en-US" sz="1400"/>
                <a:t>Hollow casting: </a:t>
              </a:r>
            </a:p>
            <a:p>
              <a:r>
                <a:rPr lang="en-US" sz="1400"/>
                <a:t>   pouring excess metal before solidification</a:t>
              </a:r>
            </a:p>
          </p:txBody>
        </p:sp>
        <p:pic>
          <p:nvPicPr>
            <p:cNvPr id="58391" name="Picture 30" descr="Conventional"/>
            <p:cNvPicPr>
              <a:picLocks noChangeAspect="1" noChangeArrowheads="1"/>
            </p:cNvPicPr>
            <p:nvPr/>
          </p:nvPicPr>
          <p:blipFill>
            <a:blip r:embed="rId6"/>
            <a:srcRect/>
            <a:stretch>
              <a:fillRect/>
            </a:stretch>
          </p:blipFill>
          <p:spPr bwMode="auto">
            <a:xfrm>
              <a:off x="117" y="2737"/>
              <a:ext cx="312" cy="702"/>
            </a:xfrm>
            <a:prstGeom prst="rect">
              <a:avLst/>
            </a:prstGeom>
            <a:noFill/>
            <a:ln w="9525">
              <a:noFill/>
              <a:miter lim="800000"/>
              <a:headEnd/>
              <a:tailEnd/>
            </a:ln>
          </p:spPr>
        </p:pic>
        <p:sp>
          <p:nvSpPr>
            <p:cNvPr id="58392" name="Rectangle 40"/>
            <p:cNvSpPr>
              <a:spLocks noChangeArrowheads="1"/>
            </p:cNvSpPr>
            <p:nvPr/>
          </p:nvSpPr>
          <p:spPr bwMode="auto">
            <a:xfrm>
              <a:off x="91" y="2724"/>
              <a:ext cx="2469" cy="748"/>
            </a:xfrm>
            <a:prstGeom prst="rect">
              <a:avLst/>
            </a:prstGeom>
            <a:noFill/>
            <a:ln w="9525">
              <a:solidFill>
                <a:schemeClr val="accent2"/>
              </a:solidFill>
              <a:miter lim="800000"/>
              <a:headEnd/>
              <a:tailEnd/>
            </a:ln>
          </p:spPr>
          <p:txBody>
            <a:bodyPr wrap="none" anchor="ctr"/>
            <a:lstStyle/>
            <a:p>
              <a:endParaRPr lang="en-US"/>
            </a:p>
          </p:txBody>
        </p:sp>
      </p:grpSp>
      <p:grpSp>
        <p:nvGrpSpPr>
          <p:cNvPr id="7" name="Group 49"/>
          <p:cNvGrpSpPr>
            <a:grpSpLocks/>
          </p:cNvGrpSpPr>
          <p:nvPr/>
        </p:nvGrpSpPr>
        <p:grpSpPr bwMode="auto">
          <a:xfrm>
            <a:off x="5141913" y="4337050"/>
            <a:ext cx="3217862" cy="1100138"/>
            <a:chOff x="3025" y="2785"/>
            <a:chExt cx="2027" cy="693"/>
          </a:xfrm>
        </p:grpSpPr>
        <p:pic>
          <p:nvPicPr>
            <p:cNvPr id="58387" name="Picture 31" descr="Knockout"/>
            <p:cNvPicPr>
              <a:picLocks noChangeAspect="1" noChangeArrowheads="1"/>
            </p:cNvPicPr>
            <p:nvPr/>
          </p:nvPicPr>
          <p:blipFill>
            <a:blip r:embed="rId7"/>
            <a:srcRect/>
            <a:stretch>
              <a:fillRect/>
            </a:stretch>
          </p:blipFill>
          <p:spPr bwMode="auto">
            <a:xfrm>
              <a:off x="3066" y="2792"/>
              <a:ext cx="360" cy="648"/>
            </a:xfrm>
            <a:prstGeom prst="rect">
              <a:avLst/>
            </a:prstGeom>
            <a:noFill/>
            <a:ln w="9525">
              <a:noFill/>
              <a:miter lim="800000"/>
              <a:headEnd/>
              <a:tailEnd/>
            </a:ln>
          </p:spPr>
        </p:pic>
        <p:sp>
          <p:nvSpPr>
            <p:cNvPr id="58388" name="Rectangle 34"/>
            <p:cNvSpPr>
              <a:spLocks noChangeArrowheads="1"/>
            </p:cNvSpPr>
            <p:nvPr/>
          </p:nvSpPr>
          <p:spPr bwMode="auto">
            <a:xfrm>
              <a:off x="3509" y="2972"/>
              <a:ext cx="1543" cy="326"/>
            </a:xfrm>
            <a:prstGeom prst="rect">
              <a:avLst/>
            </a:prstGeom>
            <a:noFill/>
            <a:ln w="9525">
              <a:noFill/>
              <a:miter lim="800000"/>
              <a:headEnd/>
              <a:tailEnd/>
            </a:ln>
          </p:spPr>
          <p:txBody>
            <a:bodyPr anchor="ctr">
              <a:spAutoFit/>
            </a:bodyPr>
            <a:lstStyle/>
            <a:p>
              <a:r>
                <a:rPr lang="en-US" sz="1400"/>
                <a:t>(f) Break ceramic shell </a:t>
              </a:r>
            </a:p>
            <a:p>
              <a:r>
                <a:rPr lang="en-US" sz="1400"/>
                <a:t>     (vibration or water blasting)</a:t>
              </a:r>
            </a:p>
          </p:txBody>
        </p:sp>
        <p:sp>
          <p:nvSpPr>
            <p:cNvPr id="58389" name="Rectangle 41"/>
            <p:cNvSpPr>
              <a:spLocks noChangeArrowheads="1"/>
            </p:cNvSpPr>
            <p:nvPr/>
          </p:nvSpPr>
          <p:spPr bwMode="auto">
            <a:xfrm>
              <a:off x="3025" y="2785"/>
              <a:ext cx="2016" cy="693"/>
            </a:xfrm>
            <a:prstGeom prst="rect">
              <a:avLst/>
            </a:prstGeom>
            <a:noFill/>
            <a:ln w="9525">
              <a:solidFill>
                <a:schemeClr val="accent2"/>
              </a:solidFill>
              <a:miter lim="800000"/>
              <a:headEnd/>
              <a:tailEnd/>
            </a:ln>
          </p:spPr>
          <p:txBody>
            <a:bodyPr wrap="none" anchor="ctr"/>
            <a:lstStyle/>
            <a:p>
              <a:endParaRPr lang="en-US"/>
            </a:p>
          </p:txBody>
        </p:sp>
      </p:grpSp>
      <p:grpSp>
        <p:nvGrpSpPr>
          <p:cNvPr id="8" name="Group 50"/>
          <p:cNvGrpSpPr>
            <a:grpSpLocks/>
          </p:cNvGrpSpPr>
          <p:nvPr/>
        </p:nvGrpSpPr>
        <p:grpSpPr bwMode="auto">
          <a:xfrm>
            <a:off x="3849688" y="5819775"/>
            <a:ext cx="3259137" cy="876300"/>
            <a:chOff x="225" y="3694"/>
            <a:chExt cx="2053" cy="552"/>
          </a:xfrm>
        </p:grpSpPr>
        <p:sp>
          <p:nvSpPr>
            <p:cNvPr id="58384" name="Rectangle 26"/>
            <p:cNvSpPr>
              <a:spLocks noChangeArrowheads="1"/>
            </p:cNvSpPr>
            <p:nvPr/>
          </p:nvSpPr>
          <p:spPr bwMode="auto">
            <a:xfrm>
              <a:off x="814" y="3745"/>
              <a:ext cx="1405" cy="460"/>
            </a:xfrm>
            <a:prstGeom prst="rect">
              <a:avLst/>
            </a:prstGeom>
            <a:noFill/>
            <a:ln w="9525">
              <a:noFill/>
              <a:miter lim="800000"/>
              <a:headEnd/>
              <a:tailEnd/>
            </a:ln>
          </p:spPr>
          <p:txBody>
            <a:bodyPr anchor="ctr">
              <a:spAutoFit/>
            </a:bodyPr>
            <a:lstStyle/>
            <a:p>
              <a:r>
                <a:rPr lang="en-US" sz="1400"/>
                <a:t>(g) Cut off parts</a:t>
              </a:r>
            </a:p>
            <a:p>
              <a:r>
                <a:rPr lang="en-US" sz="1400"/>
                <a:t>     (high-speed friction saw)</a:t>
              </a:r>
            </a:p>
            <a:p>
              <a:r>
                <a:rPr lang="en-US" sz="1400"/>
                <a:t>     </a:t>
              </a:r>
              <a:r>
                <a:rPr lang="en-US" sz="1400">
                  <a:sym typeface="Wingdings" pitchFamily="2" charset="2"/>
                </a:rPr>
                <a:t></a:t>
              </a:r>
              <a:r>
                <a:rPr lang="en-US" sz="1400"/>
                <a:t> finishing (polish)</a:t>
              </a:r>
            </a:p>
          </p:txBody>
        </p:sp>
        <p:pic>
          <p:nvPicPr>
            <p:cNvPr id="58385" name="Picture 33" descr="Finished"/>
            <p:cNvPicPr>
              <a:picLocks noChangeAspect="1" noChangeArrowheads="1"/>
            </p:cNvPicPr>
            <p:nvPr/>
          </p:nvPicPr>
          <p:blipFill>
            <a:blip r:embed="rId8"/>
            <a:srcRect/>
            <a:stretch>
              <a:fillRect/>
            </a:stretch>
          </p:blipFill>
          <p:spPr bwMode="auto">
            <a:xfrm>
              <a:off x="246" y="3759"/>
              <a:ext cx="546" cy="432"/>
            </a:xfrm>
            <a:prstGeom prst="rect">
              <a:avLst/>
            </a:prstGeom>
            <a:noFill/>
            <a:ln w="9525">
              <a:noFill/>
              <a:miter lim="800000"/>
              <a:headEnd/>
              <a:tailEnd/>
            </a:ln>
          </p:spPr>
        </p:pic>
        <p:sp>
          <p:nvSpPr>
            <p:cNvPr id="58386" name="Rectangle 42"/>
            <p:cNvSpPr>
              <a:spLocks noChangeArrowheads="1"/>
            </p:cNvSpPr>
            <p:nvPr/>
          </p:nvSpPr>
          <p:spPr bwMode="auto">
            <a:xfrm>
              <a:off x="225" y="3694"/>
              <a:ext cx="2053" cy="552"/>
            </a:xfrm>
            <a:prstGeom prst="rect">
              <a:avLst/>
            </a:prstGeom>
            <a:noFill/>
            <a:ln w="9525">
              <a:solidFill>
                <a:schemeClr val="accent2"/>
              </a:solidFill>
              <a:miter lim="800000"/>
              <a:headEnd/>
              <a:tailEnd/>
            </a:ln>
          </p:spPr>
          <p:txBody>
            <a:bodyPr wrap="none" anchor="ctr"/>
            <a:lstStyle/>
            <a:p>
              <a:endParaRPr lang="en-US"/>
            </a:p>
          </p:txBody>
        </p:sp>
      </p:grpSp>
      <p:sp>
        <p:nvSpPr>
          <p:cNvPr id="58378" name="AutoShape 51"/>
          <p:cNvSpPr>
            <a:spLocks noChangeArrowheads="1"/>
          </p:cNvSpPr>
          <p:nvPr/>
        </p:nvSpPr>
        <p:spPr bwMode="auto">
          <a:xfrm>
            <a:off x="3551238" y="1374775"/>
            <a:ext cx="320675" cy="60325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58379" name="AutoShape 52"/>
          <p:cNvSpPr>
            <a:spLocks noChangeArrowheads="1"/>
          </p:cNvSpPr>
          <p:nvPr/>
        </p:nvSpPr>
        <p:spPr bwMode="auto">
          <a:xfrm rot="5400000">
            <a:off x="6088062" y="2090738"/>
            <a:ext cx="320675" cy="60325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58380" name="AutoShape 53"/>
          <p:cNvSpPr>
            <a:spLocks noChangeArrowheads="1"/>
          </p:cNvSpPr>
          <p:nvPr/>
        </p:nvSpPr>
        <p:spPr bwMode="auto">
          <a:xfrm rot="10800000">
            <a:off x="4605338" y="2981325"/>
            <a:ext cx="320675" cy="60325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58381" name="AutoShape 54"/>
          <p:cNvSpPr>
            <a:spLocks noChangeArrowheads="1"/>
          </p:cNvSpPr>
          <p:nvPr/>
        </p:nvSpPr>
        <p:spPr bwMode="auto">
          <a:xfrm rot="5400000">
            <a:off x="2398712" y="3770313"/>
            <a:ext cx="320675" cy="60325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58382" name="AutoShape 55"/>
          <p:cNvSpPr>
            <a:spLocks noChangeArrowheads="1"/>
          </p:cNvSpPr>
          <p:nvPr/>
        </p:nvSpPr>
        <p:spPr bwMode="auto">
          <a:xfrm>
            <a:off x="4618038" y="4513263"/>
            <a:ext cx="320675" cy="60325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
        <p:nvSpPr>
          <p:cNvPr id="58383" name="AutoShape 56"/>
          <p:cNvSpPr>
            <a:spLocks noChangeArrowheads="1"/>
          </p:cNvSpPr>
          <p:nvPr/>
        </p:nvSpPr>
        <p:spPr bwMode="auto">
          <a:xfrm rot="5400000">
            <a:off x="6348412" y="5337176"/>
            <a:ext cx="320675" cy="603250"/>
          </a:xfrm>
          <a:prstGeom prst="rightArrow">
            <a:avLst>
              <a:gd name="adj1" fmla="val 50000"/>
              <a:gd name="adj2" fmla="val 25000"/>
            </a:avLst>
          </a:prstGeom>
          <a:solidFill>
            <a:srgbClr val="FF0000"/>
          </a:solidFill>
          <a:ln w="9525">
            <a:solidFill>
              <a:schemeClr val="tx1"/>
            </a:solidFill>
            <a:miter lim="800000"/>
            <a:headEnd/>
            <a:tailEnd/>
          </a:ln>
        </p:spPr>
        <p:txBody>
          <a:bodyPr wrap="none" anchor="ct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669925" y="341313"/>
            <a:ext cx="1614488" cy="457200"/>
          </a:xfrm>
          <a:prstGeom prst="rect">
            <a:avLst/>
          </a:prstGeom>
          <a:noFill/>
          <a:ln w="9525">
            <a:noFill/>
            <a:miter lim="800000"/>
            <a:headEnd/>
            <a:tailEnd/>
          </a:ln>
        </p:spPr>
        <p:txBody>
          <a:bodyPr wrap="none">
            <a:spAutoFit/>
          </a:bodyPr>
          <a:lstStyle/>
          <a:p>
            <a:r>
              <a:rPr lang="en-US" b="1"/>
              <a:t>Die casting</a:t>
            </a:r>
          </a:p>
        </p:txBody>
      </p:sp>
      <p:sp>
        <p:nvSpPr>
          <p:cNvPr id="59395" name="Text Box 39"/>
          <p:cNvSpPr txBox="1">
            <a:spLocks noChangeArrowheads="1"/>
          </p:cNvSpPr>
          <p:nvPr/>
        </p:nvSpPr>
        <p:spPr bwMode="auto">
          <a:xfrm>
            <a:off x="560388" y="1030288"/>
            <a:ext cx="4884737" cy="1069975"/>
          </a:xfrm>
          <a:prstGeom prst="rect">
            <a:avLst/>
          </a:prstGeom>
          <a:noFill/>
          <a:ln w="9525">
            <a:noFill/>
            <a:miter lim="800000"/>
            <a:headEnd/>
            <a:tailEnd/>
          </a:ln>
        </p:spPr>
        <p:txBody>
          <a:bodyPr wrap="none">
            <a:spAutoFit/>
          </a:bodyPr>
          <a:lstStyle/>
          <a:p>
            <a:r>
              <a:rPr lang="en-US" sz="1600"/>
              <a:t>- a type of permanent mold casting</a:t>
            </a:r>
          </a:p>
          <a:p>
            <a:r>
              <a:rPr lang="en-US" sz="1600"/>
              <a:t>- common uses: components for</a:t>
            </a:r>
          </a:p>
          <a:p>
            <a:r>
              <a:rPr lang="en-US" sz="1600"/>
              <a:t>      rice cookers, stoves, fans, washing-, drying machines,</a:t>
            </a:r>
          </a:p>
          <a:p>
            <a:r>
              <a:rPr lang="en-US" sz="1600"/>
              <a:t>      fridges, motors, toys, hand-tools, car wheels, …</a:t>
            </a:r>
          </a:p>
        </p:txBody>
      </p:sp>
      <p:pic>
        <p:nvPicPr>
          <p:cNvPr id="59396" name="Picture 40" descr="sP2010294"/>
          <p:cNvPicPr>
            <a:picLocks noChangeAspect="1" noChangeArrowheads="1"/>
          </p:cNvPicPr>
          <p:nvPr/>
        </p:nvPicPr>
        <p:blipFill>
          <a:blip r:embed="rId2"/>
          <a:srcRect l="3085" t="2393" r="51428"/>
          <a:stretch>
            <a:fillRect/>
          </a:stretch>
        </p:blipFill>
        <p:spPr bwMode="auto">
          <a:xfrm>
            <a:off x="5378450" y="368300"/>
            <a:ext cx="3516313" cy="3248025"/>
          </a:xfrm>
          <a:prstGeom prst="rect">
            <a:avLst/>
          </a:prstGeom>
          <a:noFill/>
          <a:ln w="9525">
            <a:noFill/>
            <a:miter lim="800000"/>
            <a:headEnd/>
            <a:tailEnd/>
          </a:ln>
        </p:spPr>
      </p:pic>
      <p:sp>
        <p:nvSpPr>
          <p:cNvPr id="59397" name="Rectangle 41"/>
          <p:cNvSpPr>
            <a:spLocks noChangeArrowheads="1"/>
          </p:cNvSpPr>
          <p:nvPr/>
        </p:nvSpPr>
        <p:spPr bwMode="auto">
          <a:xfrm>
            <a:off x="630238" y="2419350"/>
            <a:ext cx="4699000" cy="1377950"/>
          </a:xfrm>
          <a:prstGeom prst="rect">
            <a:avLst/>
          </a:prstGeom>
          <a:noFill/>
          <a:ln w="9525">
            <a:solidFill>
              <a:schemeClr val="accent2"/>
            </a:solidFill>
            <a:miter lim="800000"/>
            <a:headEnd/>
            <a:tailEnd/>
          </a:ln>
        </p:spPr>
        <p:txBody>
          <a:bodyPr wrap="none" anchor="ctr">
            <a:spAutoFit/>
          </a:bodyPr>
          <a:lstStyle/>
          <a:p>
            <a:r>
              <a:rPr lang="en-US" sz="1400"/>
              <a:t>HOT CHAMBER: (low mp e.g. Zn, Pb; non-alloying)</a:t>
            </a:r>
          </a:p>
          <a:p>
            <a:r>
              <a:rPr lang="en-US" sz="1400"/>
              <a:t>(i) die is closed, gooseneck cylinder is filled with molten metal</a:t>
            </a:r>
          </a:p>
          <a:p>
            <a:r>
              <a:rPr lang="en-US" sz="1400"/>
              <a:t>(ii) plunger pushes molten metal through gooseneck into cavity</a:t>
            </a:r>
          </a:p>
          <a:p>
            <a:r>
              <a:rPr lang="en-US" sz="1400"/>
              <a:t>(iii) metal is held under pressure until it solidifies</a:t>
            </a:r>
          </a:p>
          <a:p>
            <a:r>
              <a:rPr lang="en-US" sz="1400"/>
              <a:t>(iv) die opens, cores retracted; plunger returns</a:t>
            </a:r>
          </a:p>
          <a:p>
            <a:r>
              <a:rPr lang="en-US" sz="1400"/>
              <a:t>(v) ejector pins push casting out of ejector die</a:t>
            </a:r>
          </a:p>
        </p:txBody>
      </p:sp>
      <p:sp>
        <p:nvSpPr>
          <p:cNvPr id="59398" name="Rectangle 42"/>
          <p:cNvSpPr>
            <a:spLocks noChangeArrowheads="1"/>
          </p:cNvSpPr>
          <p:nvPr/>
        </p:nvSpPr>
        <p:spPr bwMode="auto">
          <a:xfrm>
            <a:off x="550863" y="5122863"/>
            <a:ext cx="4668837" cy="1590675"/>
          </a:xfrm>
          <a:prstGeom prst="rect">
            <a:avLst/>
          </a:prstGeom>
          <a:noFill/>
          <a:ln w="9525">
            <a:solidFill>
              <a:schemeClr val="accent2"/>
            </a:solidFill>
            <a:miter lim="800000"/>
            <a:headEnd/>
            <a:tailEnd/>
          </a:ln>
        </p:spPr>
        <p:txBody>
          <a:bodyPr wrap="none" anchor="ctr">
            <a:spAutoFit/>
          </a:bodyPr>
          <a:lstStyle/>
          <a:p>
            <a:r>
              <a:rPr lang="en-US" sz="1400"/>
              <a:t>COLD CHAMBER: (high mp e.g. Cu, Al)</a:t>
            </a:r>
          </a:p>
          <a:p>
            <a:r>
              <a:rPr lang="en-US" sz="1400">
                <a:solidFill>
                  <a:srgbClr val="000000"/>
                </a:solidFill>
                <a:cs typeface="Times New Roman" pitchFamily="18" charset="0"/>
              </a:rPr>
              <a:t>(i) die closed, molten metal is ladled into cylinder</a:t>
            </a:r>
          </a:p>
          <a:p>
            <a:r>
              <a:rPr lang="en-US" sz="1400">
                <a:solidFill>
                  <a:srgbClr val="000000"/>
                </a:solidFill>
                <a:cs typeface="Times New Roman" pitchFamily="18" charset="0"/>
              </a:rPr>
              <a:t>(ii) plunger pushes molten metal into die cavity</a:t>
            </a:r>
          </a:p>
          <a:p>
            <a:r>
              <a:rPr lang="en-US" sz="1400">
                <a:solidFill>
                  <a:srgbClr val="000000"/>
                </a:solidFill>
                <a:cs typeface="Times New Roman" pitchFamily="18" charset="0"/>
              </a:rPr>
              <a:t>(iii) metal is held under high pressure until it solidifies</a:t>
            </a:r>
          </a:p>
          <a:p>
            <a:r>
              <a:rPr lang="en-US" sz="1400">
                <a:solidFill>
                  <a:srgbClr val="000000"/>
                </a:solidFill>
                <a:cs typeface="Times New Roman" pitchFamily="18" charset="0"/>
              </a:rPr>
              <a:t>(iv) die opens, plunger pushes solidified slug from the cylinder</a:t>
            </a:r>
          </a:p>
          <a:p>
            <a:r>
              <a:rPr lang="en-US" sz="1400">
                <a:solidFill>
                  <a:srgbClr val="000000"/>
                </a:solidFill>
                <a:cs typeface="Times New Roman" pitchFamily="18" charset="0"/>
              </a:rPr>
              <a:t>(v)  cores retracted</a:t>
            </a:r>
          </a:p>
          <a:p>
            <a:r>
              <a:rPr lang="en-US" sz="1400">
                <a:solidFill>
                  <a:srgbClr val="000000"/>
                </a:solidFill>
                <a:cs typeface="Times New Roman" pitchFamily="18" charset="0"/>
              </a:rPr>
              <a:t>(iv) ejector pins push casting off ejector die</a:t>
            </a:r>
            <a:endParaRPr lang="en-US" sz="1400"/>
          </a:p>
        </p:txBody>
      </p:sp>
      <p:pic>
        <p:nvPicPr>
          <p:cNvPr id="59399" name="Picture 43" descr="sP2010294"/>
          <p:cNvPicPr>
            <a:picLocks noChangeAspect="1" noChangeArrowheads="1"/>
          </p:cNvPicPr>
          <p:nvPr/>
        </p:nvPicPr>
        <p:blipFill>
          <a:blip r:embed="rId2"/>
          <a:srcRect l="52457"/>
          <a:stretch>
            <a:fillRect/>
          </a:stretch>
        </p:blipFill>
        <p:spPr bwMode="auto">
          <a:xfrm>
            <a:off x="5356225" y="3652838"/>
            <a:ext cx="3540125" cy="3205162"/>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671513" y="360363"/>
            <a:ext cx="2757487" cy="457200"/>
          </a:xfrm>
          <a:prstGeom prst="rect">
            <a:avLst/>
          </a:prstGeom>
          <a:noFill/>
          <a:ln w="9525">
            <a:noFill/>
            <a:miter lim="800000"/>
            <a:headEnd/>
            <a:tailEnd/>
          </a:ln>
        </p:spPr>
        <p:txBody>
          <a:bodyPr wrap="none">
            <a:spAutoFit/>
          </a:bodyPr>
          <a:lstStyle/>
          <a:p>
            <a:r>
              <a:rPr lang="en-US" b="1"/>
              <a:t>Centrifugal casting</a:t>
            </a:r>
            <a:r>
              <a:rPr lang="en-US"/>
              <a:t> </a:t>
            </a:r>
          </a:p>
        </p:txBody>
      </p:sp>
      <p:pic>
        <p:nvPicPr>
          <p:cNvPr id="60419" name="Picture 19" descr="sP2010287"/>
          <p:cNvPicPr>
            <a:picLocks noChangeAspect="1" noChangeArrowheads="1"/>
          </p:cNvPicPr>
          <p:nvPr/>
        </p:nvPicPr>
        <p:blipFill>
          <a:blip r:embed="rId2"/>
          <a:srcRect/>
          <a:stretch>
            <a:fillRect/>
          </a:stretch>
        </p:blipFill>
        <p:spPr bwMode="auto">
          <a:xfrm>
            <a:off x="3336925" y="2647950"/>
            <a:ext cx="4667250" cy="2674938"/>
          </a:xfrm>
          <a:prstGeom prst="rect">
            <a:avLst/>
          </a:prstGeom>
          <a:noFill/>
          <a:ln w="9525">
            <a:noFill/>
            <a:miter lim="800000"/>
            <a:headEnd/>
            <a:tailEnd/>
          </a:ln>
        </p:spPr>
      </p:pic>
      <p:sp>
        <p:nvSpPr>
          <p:cNvPr id="60420" name="Rectangle 20"/>
          <p:cNvSpPr>
            <a:spLocks noChangeArrowheads="1"/>
          </p:cNvSpPr>
          <p:nvPr/>
        </p:nvSpPr>
        <p:spPr bwMode="auto">
          <a:xfrm>
            <a:off x="1282700" y="1393825"/>
            <a:ext cx="4379913" cy="1016000"/>
          </a:xfrm>
          <a:prstGeom prst="rect">
            <a:avLst/>
          </a:prstGeom>
          <a:noFill/>
          <a:ln w="9525">
            <a:solidFill>
              <a:schemeClr val="accent2"/>
            </a:solidFill>
            <a:miter lim="800000"/>
            <a:headEnd/>
            <a:tailEnd/>
          </a:ln>
        </p:spPr>
        <p:txBody>
          <a:bodyPr wrap="none" anchor="ctr">
            <a:spAutoFit/>
          </a:bodyPr>
          <a:lstStyle/>
          <a:p>
            <a:r>
              <a:rPr lang="en-US" sz="2000"/>
              <a:t>- permanent mold</a:t>
            </a:r>
          </a:p>
          <a:p>
            <a:r>
              <a:rPr lang="en-US" sz="2000"/>
              <a:t>- rotated about its axis at 300 ~ 3000 rpm</a:t>
            </a:r>
          </a:p>
          <a:p>
            <a:r>
              <a:rPr lang="en-US" sz="2000"/>
              <a:t>- molten metal is poured</a:t>
            </a:r>
          </a:p>
        </p:txBody>
      </p:sp>
      <p:sp>
        <p:nvSpPr>
          <p:cNvPr id="60421" name="Rectangle 22"/>
          <p:cNvSpPr>
            <a:spLocks noChangeArrowheads="1"/>
          </p:cNvSpPr>
          <p:nvPr/>
        </p:nvSpPr>
        <p:spPr bwMode="auto">
          <a:xfrm>
            <a:off x="1062038" y="5719763"/>
            <a:ext cx="6280150" cy="711200"/>
          </a:xfrm>
          <a:prstGeom prst="rect">
            <a:avLst/>
          </a:prstGeom>
          <a:noFill/>
          <a:ln w="9525">
            <a:solidFill>
              <a:schemeClr val="accent2"/>
            </a:solidFill>
            <a:miter lim="800000"/>
            <a:headEnd/>
            <a:tailEnd/>
          </a:ln>
        </p:spPr>
        <p:txBody>
          <a:bodyPr wrap="none">
            <a:spAutoFit/>
          </a:bodyPr>
          <a:lstStyle/>
          <a:p>
            <a:r>
              <a:rPr lang="en-US" sz="2000"/>
              <a:t>- Surface finish: better along outer diameter than inner,</a:t>
            </a:r>
          </a:p>
          <a:p>
            <a:r>
              <a:rPr lang="en-US" sz="2000"/>
              <a:t>- </a:t>
            </a:r>
            <a:r>
              <a:rPr lang="en-US" sz="2000">
                <a:solidFill>
                  <a:srgbClr val="000000"/>
                </a:solidFill>
                <a:cs typeface="Times New Roman" pitchFamily="18" charset="0"/>
              </a:rPr>
              <a:t>Impurities, inclusions, closer to the inner diameter (why ?)</a:t>
            </a:r>
            <a:endParaRPr 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371600" y="274638"/>
            <a:ext cx="6248400" cy="563562"/>
          </a:xfrm>
          <a:solidFill>
            <a:schemeClr val="bg1"/>
          </a:solidFill>
        </p:spPr>
        <p:txBody>
          <a:bodyPr>
            <a:normAutofit fontScale="90000"/>
          </a:bodyPr>
          <a:lstStyle/>
          <a:p>
            <a:r>
              <a:rPr lang="en-US" altLang="zh-CN" sz="3600" i="1" u="sng">
                <a:solidFill>
                  <a:schemeClr val="accent2"/>
                </a:solidFill>
                <a:effectLst>
                  <a:outerShdw blurRad="38100" dist="38100" dir="2700000" algn="tl">
                    <a:srgbClr val="C0C0C0"/>
                  </a:outerShdw>
                </a:effectLst>
                <a:latin typeface="Arial Narrow" pitchFamily="34" charset="0"/>
                <a:ea typeface="宋体" charset="-122"/>
              </a:rPr>
              <a:t>Investment Casting</a:t>
            </a:r>
          </a:p>
        </p:txBody>
      </p:sp>
      <p:sp>
        <p:nvSpPr>
          <p:cNvPr id="6147" name="Rectangle 3"/>
          <p:cNvSpPr>
            <a:spLocks noGrp="1" noChangeArrowheads="1"/>
          </p:cNvSpPr>
          <p:nvPr>
            <p:ph type="body" idx="1"/>
          </p:nvPr>
        </p:nvSpPr>
        <p:spPr>
          <a:xfrm>
            <a:off x="381000" y="1371600"/>
            <a:ext cx="8229600" cy="5029200"/>
          </a:xfrm>
        </p:spPr>
        <p:txBody>
          <a:bodyPr/>
          <a:lstStyle/>
          <a:p>
            <a:pPr>
              <a:lnSpc>
                <a:spcPct val="80000"/>
              </a:lnSpc>
            </a:pPr>
            <a:r>
              <a:rPr lang="en-US" altLang="zh-CN" sz="2400">
                <a:ea typeface="宋体" charset="-122"/>
              </a:rPr>
              <a:t>Also called </a:t>
            </a:r>
            <a:r>
              <a:rPr lang="en-US" altLang="zh-CN" sz="2400" i="1">
                <a:ea typeface="宋体" charset="-122"/>
              </a:rPr>
              <a:t>lost-wax process</a:t>
            </a:r>
          </a:p>
          <a:p>
            <a:pPr>
              <a:lnSpc>
                <a:spcPct val="80000"/>
              </a:lnSpc>
            </a:pPr>
            <a:endParaRPr lang="en-US" altLang="zh-CN" sz="1500" i="1">
              <a:ea typeface="宋体" charset="-122"/>
            </a:endParaRPr>
          </a:p>
          <a:p>
            <a:pPr>
              <a:lnSpc>
                <a:spcPct val="80000"/>
              </a:lnSpc>
            </a:pPr>
            <a:r>
              <a:rPr lang="en-US" altLang="zh-CN" sz="2400">
                <a:ea typeface="宋体" charset="-122"/>
              </a:rPr>
              <a:t>First used 4000 – 3000 BC</a:t>
            </a:r>
          </a:p>
          <a:p>
            <a:pPr>
              <a:lnSpc>
                <a:spcPct val="80000"/>
              </a:lnSpc>
            </a:pPr>
            <a:endParaRPr lang="en-US" altLang="zh-CN" sz="1500">
              <a:ea typeface="宋体" charset="-122"/>
            </a:endParaRPr>
          </a:p>
          <a:p>
            <a:pPr>
              <a:lnSpc>
                <a:spcPct val="80000"/>
              </a:lnSpc>
            </a:pPr>
            <a:r>
              <a:rPr lang="en-US" altLang="zh-CN" sz="2400">
                <a:ea typeface="宋体" charset="-122"/>
              </a:rPr>
              <a:t>The pattern is made of wax or of a plastic by molding or rapid prototyping techniques</a:t>
            </a:r>
          </a:p>
          <a:p>
            <a:pPr>
              <a:lnSpc>
                <a:spcPct val="80000"/>
              </a:lnSpc>
            </a:pPr>
            <a:endParaRPr lang="en-US" altLang="zh-CN" sz="1500">
              <a:ea typeface="宋体" charset="-122"/>
            </a:endParaRPr>
          </a:p>
          <a:p>
            <a:pPr>
              <a:lnSpc>
                <a:spcPct val="80000"/>
              </a:lnSpc>
            </a:pPr>
            <a:r>
              <a:rPr lang="en-US" altLang="zh-CN" sz="2400">
                <a:ea typeface="宋体" charset="-122"/>
              </a:rPr>
              <a:t>Term </a:t>
            </a:r>
            <a:r>
              <a:rPr lang="en-US" altLang="zh-CN" sz="2400" i="1">
                <a:ea typeface="宋体" charset="-122"/>
              </a:rPr>
              <a:t>investment </a:t>
            </a:r>
            <a:r>
              <a:rPr lang="en-US" altLang="zh-CN" sz="2400">
                <a:ea typeface="宋体" charset="-122"/>
              </a:rPr>
              <a:t>derives from the fact that the pattern is invested with the refractory material</a:t>
            </a:r>
          </a:p>
          <a:p>
            <a:pPr>
              <a:lnSpc>
                <a:spcPct val="80000"/>
              </a:lnSpc>
            </a:pPr>
            <a:endParaRPr lang="en-US" altLang="zh-CN" sz="1500">
              <a:ea typeface="宋体" charset="-122"/>
            </a:endParaRPr>
          </a:p>
          <a:p>
            <a:pPr>
              <a:lnSpc>
                <a:spcPct val="80000"/>
              </a:lnSpc>
            </a:pPr>
            <a:r>
              <a:rPr lang="en-US" altLang="zh-CN" sz="2400">
                <a:ea typeface="宋体" charset="-122"/>
              </a:rPr>
              <a:t>Need careful handling because they are not strong enough to withstand the forces involved in mold making</a:t>
            </a:r>
          </a:p>
          <a:p>
            <a:pPr>
              <a:lnSpc>
                <a:spcPct val="80000"/>
              </a:lnSpc>
            </a:pPr>
            <a:endParaRPr lang="en-US" altLang="zh-CN" sz="1500">
              <a:ea typeface="宋体" charset="-122"/>
            </a:endParaRPr>
          </a:p>
          <a:p>
            <a:pPr>
              <a:lnSpc>
                <a:spcPct val="80000"/>
              </a:lnSpc>
            </a:pPr>
            <a:r>
              <a:rPr lang="en-US" altLang="zh-CN" sz="2400">
                <a:ea typeface="宋体" charset="-122"/>
              </a:rPr>
              <a:t>Wax can be recovered and reused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a:xfrm>
            <a:off x="685800" y="5029200"/>
            <a:ext cx="7772400" cy="1066800"/>
          </a:xfrm>
        </p:spPr>
        <p:txBody>
          <a:bodyPr/>
          <a:lstStyle/>
          <a:p>
            <a:pPr eaLnBrk="1" hangingPunct="1">
              <a:lnSpc>
                <a:spcPct val="90000"/>
              </a:lnSpc>
              <a:buFontTx/>
              <a:buNone/>
            </a:pPr>
            <a:r>
              <a:rPr lang="en-US" sz="2000" dirty="0"/>
              <a:t>Step 5 : </a:t>
            </a:r>
          </a:p>
          <a:p>
            <a:pPr eaLnBrk="1" hangingPunct="1">
              <a:lnSpc>
                <a:spcPct val="90000"/>
              </a:lnSpc>
              <a:buFontTx/>
              <a:buNone/>
            </a:pPr>
            <a:r>
              <a:rPr lang="en-US" sz="2000" dirty="0"/>
              <a:t>the mold is held in an inverted position and heated to melt the wax and permit it to drip out of the cavity  </a:t>
            </a:r>
          </a:p>
        </p:txBody>
      </p:sp>
      <p:pic>
        <p:nvPicPr>
          <p:cNvPr id="37892" name="Picture 6" descr="C:\My Documents\Books\Mfg01Images\7928D_Wiley\Groover\Fund Of Modern Manufacturing\jpeg_art\ch11_jpeg\w0102c5.JPG"/>
          <p:cNvPicPr>
            <a:picLocks noChangeAspect="1" noChangeArrowheads="1"/>
          </p:cNvPicPr>
          <p:nvPr/>
        </p:nvPicPr>
        <p:blipFill>
          <a:blip r:embed="rId2" cstate="print"/>
          <a:srcRect/>
          <a:stretch>
            <a:fillRect/>
          </a:stretch>
        </p:blipFill>
        <p:spPr bwMode="auto">
          <a:xfrm>
            <a:off x="3048000" y="685800"/>
            <a:ext cx="3235325" cy="3867150"/>
          </a:xfrm>
          <a:prstGeom prst="rect">
            <a:avLst/>
          </a:prstGeom>
          <a:noFill/>
          <a:ln w="9525">
            <a:noFill/>
            <a:miter lim="800000"/>
            <a:headEnd/>
            <a:tailEnd/>
          </a:ln>
        </p:spPr>
      </p:pic>
    </p:spTree>
    <p:extLst>
      <p:ext uri="{BB962C8B-B14F-4D97-AF65-F5344CB8AC3E}">
        <p14:creationId xmlns:p14="http://schemas.microsoft.com/office/powerpoint/2010/main" val="213096404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19200" y="274638"/>
            <a:ext cx="6858000" cy="639762"/>
          </a:xfrm>
        </p:spPr>
        <p:txBody>
          <a:bodyPr>
            <a:normAutofit fontScale="90000"/>
          </a:bodyPr>
          <a:lstStyle/>
          <a:p>
            <a:r>
              <a:rPr lang="en-US" altLang="zh-CN" sz="3600" i="1" u="sng">
                <a:solidFill>
                  <a:schemeClr val="accent2"/>
                </a:solidFill>
                <a:effectLst>
                  <a:outerShdw blurRad="38100" dist="38100" dir="2700000" algn="tl">
                    <a:srgbClr val="C0C0C0"/>
                  </a:outerShdw>
                </a:effectLst>
                <a:latin typeface="Arial Narrow" pitchFamily="34" charset="0"/>
                <a:ea typeface="宋体" charset="-122"/>
              </a:rPr>
              <a:t>Investment Casting</a:t>
            </a:r>
          </a:p>
        </p:txBody>
      </p:sp>
      <p:sp>
        <p:nvSpPr>
          <p:cNvPr id="8195" name="Rectangle 3"/>
          <p:cNvSpPr>
            <a:spLocks noGrp="1" noChangeArrowheads="1"/>
          </p:cNvSpPr>
          <p:nvPr>
            <p:ph type="body" idx="1"/>
          </p:nvPr>
        </p:nvSpPr>
        <p:spPr>
          <a:xfrm>
            <a:off x="457200" y="1371600"/>
            <a:ext cx="8229600" cy="4754563"/>
          </a:xfrm>
        </p:spPr>
        <p:txBody>
          <a:bodyPr/>
          <a:lstStyle/>
          <a:p>
            <a:r>
              <a:rPr lang="en-US" altLang="zh-CN" sz="2800">
                <a:ea typeface="宋体" charset="-122"/>
              </a:rPr>
              <a:t>One-piece mold</a:t>
            </a:r>
          </a:p>
          <a:p>
            <a:pPr lvl="1"/>
            <a:r>
              <a:rPr lang="en-US" altLang="zh-CN" sz="2400">
                <a:ea typeface="宋体" charset="-122"/>
              </a:rPr>
              <a:t>Dried in the air</a:t>
            </a:r>
          </a:p>
          <a:p>
            <a:pPr lvl="1"/>
            <a:r>
              <a:rPr lang="en-US" altLang="zh-CN" sz="2400">
                <a:ea typeface="宋体" charset="-122"/>
              </a:rPr>
              <a:t>Heated to 90 – 175 C</a:t>
            </a:r>
          </a:p>
          <a:p>
            <a:pPr lvl="1"/>
            <a:r>
              <a:rPr lang="en-US" altLang="zh-CN" sz="2400">
                <a:ea typeface="宋体" charset="-122"/>
              </a:rPr>
              <a:t>Held inverted for 12 hrs to melt out wax</a:t>
            </a:r>
          </a:p>
          <a:p>
            <a:pPr lvl="1"/>
            <a:r>
              <a:rPr lang="en-US" altLang="zh-CN" sz="2400">
                <a:ea typeface="宋体" charset="-122"/>
              </a:rPr>
              <a:t>The mold is then heated to 650 – 1150 C for about 4 hrs depending on the metal to be cast to drive off the water of crystallization</a:t>
            </a:r>
          </a:p>
          <a:p>
            <a:pPr lvl="1"/>
            <a:r>
              <a:rPr lang="en-US" altLang="zh-CN" sz="2400">
                <a:ea typeface="宋体" charset="-122"/>
              </a:rPr>
              <a:t>After the metal has been poured the mold is broken up and the cast is removed</a:t>
            </a:r>
          </a:p>
          <a:p>
            <a:pPr lvl="1"/>
            <a:r>
              <a:rPr lang="en-US" altLang="zh-CN" sz="2400">
                <a:ea typeface="宋体" charset="-122"/>
              </a:rPr>
              <a:t>A number of patterns can be joined to make one mold called a </a:t>
            </a:r>
            <a:r>
              <a:rPr lang="en-US" altLang="zh-CN" sz="2400" i="1">
                <a:ea typeface="宋体" charset="-122"/>
              </a:rPr>
              <a:t>tree</a:t>
            </a:r>
            <a:r>
              <a:rPr lang="en-US" altLang="zh-CN" sz="2400">
                <a:ea typeface="宋体" charset="-122"/>
              </a:rPr>
              <a:t> which increases production rate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idx="1"/>
          </p:nvPr>
        </p:nvSpPr>
        <p:spPr>
          <a:xfrm>
            <a:off x="381000" y="304800"/>
            <a:ext cx="8229600" cy="4525963"/>
          </a:xfrm>
        </p:spPr>
        <p:txBody>
          <a:bodyPr/>
          <a:lstStyle/>
          <a:p>
            <a:pPr>
              <a:lnSpc>
                <a:spcPct val="90000"/>
              </a:lnSpc>
              <a:buFontTx/>
              <a:buNone/>
            </a:pPr>
            <a:r>
              <a:rPr lang="en-US" altLang="zh-CN" sz="2400" i="1" u="sng">
                <a:ea typeface="宋体" charset="-122"/>
              </a:rPr>
              <a:t>One-piece mold</a:t>
            </a:r>
            <a:r>
              <a:rPr lang="en-US" altLang="zh-CN" sz="2400">
                <a:ea typeface="宋体" charset="-122"/>
              </a:rPr>
              <a:t> -  </a:t>
            </a:r>
            <a:r>
              <a:rPr lang="en-US" altLang="zh-CN" sz="2400" i="1">
                <a:ea typeface="宋体" charset="-122"/>
              </a:rPr>
              <a:t>con’t</a:t>
            </a:r>
          </a:p>
          <a:p>
            <a:pPr lvl="1">
              <a:lnSpc>
                <a:spcPct val="90000"/>
              </a:lnSpc>
            </a:pPr>
            <a:r>
              <a:rPr lang="en-US" altLang="zh-CN" sz="2000">
                <a:ea typeface="宋体" charset="-122"/>
              </a:rPr>
              <a:t>Small parts</a:t>
            </a:r>
          </a:p>
          <a:p>
            <a:pPr lvl="2">
              <a:lnSpc>
                <a:spcPct val="90000"/>
              </a:lnSpc>
            </a:pPr>
            <a:r>
              <a:rPr lang="en-US" altLang="zh-CN" sz="1800">
                <a:ea typeface="宋体" charset="-122"/>
              </a:rPr>
              <a:t>The tree can be inserted on to a flask and filled with slurry investment</a:t>
            </a:r>
          </a:p>
          <a:p>
            <a:pPr lvl="2">
              <a:lnSpc>
                <a:spcPct val="90000"/>
              </a:lnSpc>
            </a:pPr>
            <a:r>
              <a:rPr lang="en-US" altLang="zh-CN" sz="1800">
                <a:ea typeface="宋体" charset="-122"/>
              </a:rPr>
              <a:t>The investment is then placed into a chamber and evacuated to remove air bubbles</a:t>
            </a:r>
          </a:p>
          <a:p>
            <a:pPr lvl="2">
              <a:lnSpc>
                <a:spcPct val="90000"/>
              </a:lnSpc>
            </a:pPr>
            <a:r>
              <a:rPr lang="en-US" altLang="zh-CN" sz="1800">
                <a:ea typeface="宋体" charset="-122"/>
              </a:rPr>
              <a:t>Next it is placed in a vacuum drawing machine to produce fine detail</a:t>
            </a:r>
          </a:p>
          <a:p>
            <a:pPr lvl="1">
              <a:lnSpc>
                <a:spcPct val="90000"/>
              </a:lnSpc>
            </a:pPr>
            <a:r>
              <a:rPr lang="en-US" altLang="zh-CN" sz="2000">
                <a:ea typeface="宋体" charset="-122"/>
              </a:rPr>
              <a:t>Not a cheap process</a:t>
            </a:r>
          </a:p>
          <a:p>
            <a:pPr lvl="1">
              <a:lnSpc>
                <a:spcPct val="90000"/>
              </a:lnSpc>
            </a:pPr>
            <a:r>
              <a:rPr lang="en-US" altLang="zh-CN" sz="2000">
                <a:ea typeface="宋体" charset="-122"/>
              </a:rPr>
              <a:t>Produces fine details</a:t>
            </a:r>
          </a:p>
          <a:p>
            <a:pPr lvl="1">
              <a:lnSpc>
                <a:spcPct val="90000"/>
              </a:lnSpc>
            </a:pPr>
            <a:r>
              <a:rPr lang="en-US" altLang="zh-CN" sz="2000">
                <a:ea typeface="宋体" charset="-122"/>
              </a:rPr>
              <a:t>Good surface finish</a:t>
            </a:r>
          </a:p>
          <a:p>
            <a:pPr lvl="1">
              <a:lnSpc>
                <a:spcPct val="90000"/>
              </a:lnSpc>
            </a:pPr>
            <a:r>
              <a:rPr lang="en-US" altLang="zh-CN" sz="2000">
                <a:ea typeface="宋体" charset="-122"/>
              </a:rPr>
              <a:t>Few or no finishing operations</a:t>
            </a:r>
          </a:p>
          <a:p>
            <a:pPr lvl="1">
              <a:lnSpc>
                <a:spcPct val="90000"/>
              </a:lnSpc>
            </a:pPr>
            <a:r>
              <a:rPr lang="en-US" altLang="zh-CN" sz="2000">
                <a:ea typeface="宋体" charset="-122"/>
              </a:rPr>
              <a:t>Can produce intricate parts from parts weighing 1g – 35Kg</a:t>
            </a:r>
          </a:p>
          <a:p>
            <a:pPr lvl="2">
              <a:lnSpc>
                <a:spcPct val="90000"/>
              </a:lnSpc>
            </a:pPr>
            <a:endParaRPr lang="en-US" altLang="zh-CN" sz="1800">
              <a:ea typeface="宋体" charset="-122"/>
            </a:endParaRPr>
          </a:p>
          <a:p>
            <a:pPr lvl="2">
              <a:lnSpc>
                <a:spcPct val="90000"/>
              </a:lnSpc>
            </a:pPr>
            <a:r>
              <a:rPr lang="en-US" altLang="zh-CN" sz="1800">
                <a:ea typeface="宋体" charset="-122"/>
              </a:rPr>
              <a:t>Ex : Investment die casting examples</a:t>
            </a:r>
          </a:p>
        </p:txBody>
      </p:sp>
      <p:pic>
        <p:nvPicPr>
          <p:cNvPr id="9221" name="Picture 5" descr="parts"/>
          <p:cNvPicPr>
            <a:picLocks noChangeAspect="1" noChangeArrowheads="1"/>
          </p:cNvPicPr>
          <p:nvPr/>
        </p:nvPicPr>
        <p:blipFill>
          <a:blip r:embed="rId2"/>
          <a:srcRect/>
          <a:stretch>
            <a:fillRect/>
          </a:stretch>
        </p:blipFill>
        <p:spPr bwMode="auto">
          <a:xfrm>
            <a:off x="1219200" y="4724400"/>
            <a:ext cx="6629400" cy="1811338"/>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a:xfrm>
            <a:off x="457200" y="228600"/>
            <a:ext cx="8229600" cy="533400"/>
          </a:xfrm>
        </p:spPr>
        <p:txBody>
          <a:bodyPr>
            <a:normAutofit fontScale="90000"/>
          </a:bodyPr>
          <a:lstStyle/>
          <a:p>
            <a:r>
              <a:rPr lang="en-US" altLang="zh-CN" sz="3200" i="1" u="sng">
                <a:solidFill>
                  <a:schemeClr val="accent2"/>
                </a:solidFill>
                <a:effectLst>
                  <a:outerShdw blurRad="38100" dist="38100" dir="2700000" algn="tl">
                    <a:srgbClr val="C0C0C0"/>
                  </a:outerShdw>
                </a:effectLst>
                <a:latin typeface="Arial Narrow" pitchFamily="34" charset="0"/>
                <a:ea typeface="宋体" charset="-122"/>
              </a:rPr>
              <a:t>Permanent-Mold Casting</a:t>
            </a:r>
          </a:p>
        </p:txBody>
      </p:sp>
      <p:sp>
        <p:nvSpPr>
          <p:cNvPr id="25603" name="Rectangle 1027"/>
          <p:cNvSpPr>
            <a:spLocks noGrp="1" noChangeArrowheads="1"/>
          </p:cNvSpPr>
          <p:nvPr>
            <p:ph type="body" idx="1"/>
          </p:nvPr>
        </p:nvSpPr>
        <p:spPr>
          <a:xfrm>
            <a:off x="457200" y="990600"/>
            <a:ext cx="8229600" cy="5562600"/>
          </a:xfrm>
        </p:spPr>
        <p:txBody>
          <a:bodyPr>
            <a:normAutofit lnSpcReduction="10000"/>
          </a:bodyPr>
          <a:lstStyle/>
          <a:p>
            <a:pPr>
              <a:lnSpc>
                <a:spcPct val="80000"/>
              </a:lnSpc>
            </a:pPr>
            <a:r>
              <a:rPr lang="en-US" altLang="zh-CN" sz="2100">
                <a:ea typeface="宋体" charset="-122"/>
              </a:rPr>
              <a:t>Called hard-mold casting</a:t>
            </a:r>
          </a:p>
          <a:p>
            <a:pPr>
              <a:lnSpc>
                <a:spcPct val="80000"/>
              </a:lnSpc>
            </a:pPr>
            <a:r>
              <a:rPr lang="en-US" altLang="zh-CN" sz="2100">
                <a:ea typeface="宋体" charset="-122"/>
              </a:rPr>
              <a:t>Two halves of a mold are made from materials such as iron, steel, bronze, or other alloys</a:t>
            </a:r>
          </a:p>
          <a:p>
            <a:pPr>
              <a:lnSpc>
                <a:spcPct val="80000"/>
              </a:lnSpc>
            </a:pPr>
            <a:r>
              <a:rPr lang="en-US" altLang="zh-CN" sz="2100">
                <a:ea typeface="宋体" charset="-122"/>
              </a:rPr>
              <a:t>The mold cavity and gating system are machined in to the mold</a:t>
            </a:r>
          </a:p>
          <a:p>
            <a:pPr>
              <a:lnSpc>
                <a:spcPct val="80000"/>
              </a:lnSpc>
            </a:pPr>
            <a:r>
              <a:rPr lang="en-US" altLang="zh-CN" sz="2100">
                <a:ea typeface="宋体" charset="-122"/>
              </a:rPr>
              <a:t>Sand aggregate are placed in to the mold prior to casting for producing cavities</a:t>
            </a:r>
          </a:p>
          <a:p>
            <a:pPr>
              <a:lnSpc>
                <a:spcPct val="80000"/>
              </a:lnSpc>
            </a:pPr>
            <a:r>
              <a:rPr lang="en-US" altLang="zh-CN" sz="2100">
                <a:ea typeface="宋体" charset="-122"/>
              </a:rPr>
              <a:t>Typical core materials are</a:t>
            </a:r>
          </a:p>
          <a:p>
            <a:pPr lvl="1">
              <a:lnSpc>
                <a:spcPct val="80000"/>
              </a:lnSpc>
            </a:pPr>
            <a:r>
              <a:rPr lang="en-US" altLang="zh-CN" sz="2100">
                <a:ea typeface="宋体" charset="-122"/>
              </a:rPr>
              <a:t>Oil-bonded or resin-boned sand</a:t>
            </a:r>
          </a:p>
          <a:p>
            <a:pPr lvl="1">
              <a:lnSpc>
                <a:spcPct val="80000"/>
              </a:lnSpc>
            </a:pPr>
            <a:r>
              <a:rPr lang="en-US" altLang="zh-CN" sz="2100">
                <a:ea typeface="宋体" charset="-122"/>
              </a:rPr>
              <a:t>Plaster</a:t>
            </a:r>
          </a:p>
          <a:p>
            <a:pPr lvl="1">
              <a:lnSpc>
                <a:spcPct val="80000"/>
              </a:lnSpc>
            </a:pPr>
            <a:r>
              <a:rPr lang="en-US" altLang="zh-CN" sz="2100">
                <a:ea typeface="宋体" charset="-122"/>
              </a:rPr>
              <a:t>Graphite</a:t>
            </a:r>
          </a:p>
          <a:p>
            <a:pPr lvl="1">
              <a:lnSpc>
                <a:spcPct val="80000"/>
              </a:lnSpc>
            </a:pPr>
            <a:r>
              <a:rPr lang="en-US" altLang="zh-CN" sz="2100">
                <a:ea typeface="宋体" charset="-122"/>
              </a:rPr>
              <a:t>Gray iron</a:t>
            </a:r>
          </a:p>
          <a:p>
            <a:pPr lvl="1">
              <a:lnSpc>
                <a:spcPct val="80000"/>
              </a:lnSpc>
            </a:pPr>
            <a:r>
              <a:rPr lang="en-US" altLang="zh-CN" sz="2100">
                <a:ea typeface="宋体" charset="-122"/>
              </a:rPr>
              <a:t>Low-carbon steel</a:t>
            </a:r>
          </a:p>
          <a:p>
            <a:pPr lvl="1">
              <a:lnSpc>
                <a:spcPct val="80000"/>
              </a:lnSpc>
            </a:pPr>
            <a:r>
              <a:rPr lang="en-US" altLang="zh-CN" sz="2100">
                <a:ea typeface="宋体" charset="-122"/>
              </a:rPr>
              <a:t>Hot-worked die steel</a:t>
            </a:r>
          </a:p>
          <a:p>
            <a:pPr>
              <a:lnSpc>
                <a:spcPct val="80000"/>
              </a:lnSpc>
            </a:pPr>
            <a:r>
              <a:rPr lang="en-US" altLang="zh-CN" sz="2100">
                <a:ea typeface="宋体" charset="-122"/>
              </a:rPr>
              <a:t>Mold cavity surfaces are coated with refractory slurry to increase the life of the mold every few castings</a:t>
            </a:r>
          </a:p>
          <a:p>
            <a:pPr>
              <a:lnSpc>
                <a:spcPct val="80000"/>
              </a:lnSpc>
            </a:pPr>
            <a:r>
              <a:rPr lang="en-US" altLang="zh-CN" sz="2100">
                <a:ea typeface="宋体" charset="-122"/>
              </a:rPr>
              <a:t>Mechanical ejectors are used to remove complex parts</a:t>
            </a:r>
          </a:p>
          <a:p>
            <a:pPr>
              <a:lnSpc>
                <a:spcPct val="80000"/>
              </a:lnSpc>
            </a:pPr>
            <a:r>
              <a:rPr lang="en-US" altLang="zh-CN" sz="2100">
                <a:ea typeface="宋体" charset="-122"/>
              </a:rPr>
              <a:t>Can produce high production rates</a:t>
            </a:r>
          </a:p>
          <a:p>
            <a:pPr>
              <a:lnSpc>
                <a:spcPct val="80000"/>
              </a:lnSpc>
            </a:pPr>
            <a:r>
              <a:rPr lang="en-US" altLang="zh-CN" sz="2100">
                <a:ea typeface="宋体" charset="-122"/>
              </a:rPr>
              <a:t>Good surface finish</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334962"/>
          </a:xfrm>
        </p:spPr>
        <p:txBody>
          <a:bodyPr>
            <a:normAutofit fontScale="90000"/>
          </a:bodyPr>
          <a:lstStyle/>
          <a:p>
            <a:r>
              <a:rPr lang="en-US" altLang="zh-CN" sz="3200" i="1" u="sng">
                <a:solidFill>
                  <a:schemeClr val="accent2"/>
                </a:solidFill>
                <a:effectLst>
                  <a:outerShdw blurRad="38100" dist="38100" dir="2700000" algn="tl">
                    <a:srgbClr val="C0C0C0"/>
                  </a:outerShdw>
                </a:effectLst>
                <a:latin typeface="Arial Narrow" pitchFamily="34" charset="0"/>
                <a:ea typeface="宋体" charset="-122"/>
              </a:rPr>
              <a:t>Semi centrifugal Casting Process</a:t>
            </a:r>
          </a:p>
        </p:txBody>
      </p:sp>
      <p:sp>
        <p:nvSpPr>
          <p:cNvPr id="39939" name="Rectangle 3"/>
          <p:cNvSpPr>
            <a:spLocks noGrp="1" noChangeArrowheads="1"/>
          </p:cNvSpPr>
          <p:nvPr>
            <p:ph type="body" idx="1"/>
          </p:nvPr>
        </p:nvSpPr>
        <p:spPr>
          <a:xfrm>
            <a:off x="457200" y="5486400"/>
            <a:ext cx="8229600" cy="990600"/>
          </a:xfrm>
        </p:spPr>
        <p:txBody>
          <a:bodyPr/>
          <a:lstStyle/>
          <a:p>
            <a:pPr>
              <a:lnSpc>
                <a:spcPct val="90000"/>
              </a:lnSpc>
              <a:buFontTx/>
              <a:buNone/>
            </a:pPr>
            <a:r>
              <a:rPr lang="zh-CN" altLang="en-US" sz="1600">
                <a:ea typeface="宋体" charset="-122"/>
              </a:rPr>
              <a:t>     </a:t>
            </a:r>
            <a:r>
              <a:rPr lang="en-US" altLang="zh-CN" sz="1600">
                <a:ea typeface="宋体" charset="-122"/>
              </a:rPr>
              <a:t>(a)  Schematic illustration of the semi centrifugal casting process. Wheels with spokes can be cast by this process.  (b) Schematic illustration of casting by centrifuging. The molds are placed at the periphery of the machine, and the molten metal is forced into the molds by centrifugal force.</a:t>
            </a:r>
          </a:p>
        </p:txBody>
      </p:sp>
      <p:pic>
        <p:nvPicPr>
          <p:cNvPr id="39940" name="Picture 4"/>
          <p:cNvPicPr>
            <a:picLocks noChangeAspect="1" noChangeArrowheads="1"/>
          </p:cNvPicPr>
          <p:nvPr/>
        </p:nvPicPr>
        <p:blipFill>
          <a:blip r:embed="rId2"/>
          <a:srcRect/>
          <a:stretch>
            <a:fillRect/>
          </a:stretch>
        </p:blipFill>
        <p:spPr bwMode="auto">
          <a:xfrm>
            <a:off x="762000" y="1219200"/>
            <a:ext cx="7696200" cy="35814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a:lstStyle/>
          <a:p>
            <a:pPr eaLnBrk="1" hangingPunct="1">
              <a:spcBef>
                <a:spcPts val="600"/>
              </a:spcBef>
            </a:pPr>
            <a:r>
              <a:rPr lang="en-US"/>
              <a:t>Casting Quality</a:t>
            </a:r>
          </a:p>
        </p:txBody>
      </p:sp>
      <p:sp>
        <p:nvSpPr>
          <p:cNvPr id="83972" name="Rectangle 3"/>
          <p:cNvSpPr>
            <a:spLocks noGrp="1" noChangeArrowheads="1"/>
          </p:cNvSpPr>
          <p:nvPr>
            <p:ph type="body" idx="1"/>
          </p:nvPr>
        </p:nvSpPr>
        <p:spPr/>
        <p:txBody>
          <a:bodyPr/>
          <a:lstStyle/>
          <a:p>
            <a:pPr eaLnBrk="1" hangingPunct="1"/>
            <a:r>
              <a:rPr lang="en-US"/>
              <a:t>There are numerous opportunities for things to go wrong in a casting operation, resulting in quality defects in the product  </a:t>
            </a:r>
          </a:p>
          <a:p>
            <a:pPr eaLnBrk="1" hangingPunct="1"/>
            <a:r>
              <a:rPr lang="en-US"/>
              <a:t>The defects can be classified as follows:</a:t>
            </a:r>
          </a:p>
          <a:p>
            <a:pPr lvl="1" eaLnBrk="1" hangingPunct="1"/>
            <a:r>
              <a:rPr lang="en-US"/>
              <a:t>Defects common to all casting processes</a:t>
            </a:r>
          </a:p>
          <a:p>
            <a:pPr lvl="1" eaLnBrk="1" hangingPunct="1"/>
            <a:r>
              <a:rPr lang="en-US"/>
              <a:t>Defects related to sand casting process</a:t>
            </a:r>
          </a:p>
        </p:txBody>
      </p:sp>
    </p:spTree>
    <p:extLst>
      <p:ext uri="{BB962C8B-B14F-4D97-AF65-F5344CB8AC3E}">
        <p14:creationId xmlns:p14="http://schemas.microsoft.com/office/powerpoint/2010/main" val="73388412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idx="1"/>
          </p:nvPr>
        </p:nvSpPr>
        <p:spPr>
          <a:xfrm>
            <a:off x="609600" y="762000"/>
            <a:ext cx="7772400" cy="1295400"/>
          </a:xfrm>
        </p:spPr>
        <p:txBody>
          <a:bodyPr>
            <a:normAutofit fontScale="92500" lnSpcReduction="10000"/>
          </a:bodyPr>
          <a:lstStyle/>
          <a:p>
            <a:pPr algn="ctr" eaLnBrk="1" hangingPunct="1">
              <a:lnSpc>
                <a:spcPct val="90000"/>
              </a:lnSpc>
              <a:buFontTx/>
              <a:buNone/>
            </a:pPr>
            <a:r>
              <a:rPr lang="en-US" sz="3200">
                <a:solidFill>
                  <a:schemeClr val="accent1"/>
                </a:solidFill>
              </a:rPr>
              <a:t>Misrun</a:t>
            </a:r>
            <a:r>
              <a:rPr lang="en-US"/>
              <a:t> </a:t>
            </a:r>
          </a:p>
          <a:p>
            <a:pPr eaLnBrk="1" hangingPunct="1">
              <a:lnSpc>
                <a:spcPct val="90000"/>
              </a:lnSpc>
              <a:buFontTx/>
              <a:buNone/>
            </a:pPr>
            <a:r>
              <a:rPr lang="en-US"/>
              <a:t>A casting that has solidified before completely filling mold cavity  </a:t>
            </a:r>
          </a:p>
        </p:txBody>
      </p:sp>
      <p:sp>
        <p:nvSpPr>
          <p:cNvPr id="84996" name="Text Box 5"/>
          <p:cNvSpPr txBox="1">
            <a:spLocks noChangeArrowheads="1"/>
          </p:cNvSpPr>
          <p:nvPr/>
        </p:nvSpPr>
        <p:spPr bwMode="auto">
          <a:xfrm>
            <a:off x="533400" y="5562600"/>
            <a:ext cx="7924800" cy="396875"/>
          </a:xfrm>
          <a:prstGeom prst="rect">
            <a:avLst/>
          </a:prstGeom>
          <a:noFill/>
          <a:ln w="9525">
            <a:noFill/>
            <a:miter lim="800000"/>
            <a:headEnd/>
            <a:tailEnd/>
          </a:ln>
        </p:spPr>
        <p:txBody>
          <a:bodyPr>
            <a:spAutoFit/>
          </a:bodyPr>
          <a:lstStyle/>
          <a:p>
            <a:pPr algn="ctr">
              <a:spcBef>
                <a:spcPts val="600"/>
              </a:spcBef>
            </a:pPr>
            <a:r>
              <a:rPr lang="en-US" sz="2000">
                <a:latin typeface="Arial" charset="0"/>
              </a:rPr>
              <a:t>Figure 11.22 ‑ Some common defects in castings: (a) misrun</a:t>
            </a:r>
            <a:endParaRPr lang="en-US"/>
          </a:p>
        </p:txBody>
      </p:sp>
      <p:pic>
        <p:nvPicPr>
          <p:cNvPr id="84997" name="Picture 6" descr="C:\My Documents\Books\Mfg01Images\7928D_Wiley\Groover\Fund Of Modern Manufacturing\jpeg_art\ch11_jpeg\w0116ca.JPG"/>
          <p:cNvPicPr>
            <a:picLocks noChangeAspect="1" noChangeArrowheads="1"/>
          </p:cNvPicPr>
          <p:nvPr/>
        </p:nvPicPr>
        <p:blipFill>
          <a:blip r:embed="rId2" cstate="print"/>
          <a:srcRect/>
          <a:stretch>
            <a:fillRect/>
          </a:stretch>
        </p:blipFill>
        <p:spPr bwMode="auto">
          <a:xfrm>
            <a:off x="2514600" y="2155825"/>
            <a:ext cx="3657600" cy="3230563"/>
          </a:xfrm>
          <a:prstGeom prst="rect">
            <a:avLst/>
          </a:prstGeom>
          <a:noFill/>
          <a:ln w="9525">
            <a:noFill/>
            <a:miter lim="800000"/>
            <a:headEnd/>
            <a:tailEnd/>
          </a:ln>
        </p:spPr>
      </p:pic>
    </p:spTree>
    <p:extLst>
      <p:ext uri="{BB962C8B-B14F-4D97-AF65-F5344CB8AC3E}">
        <p14:creationId xmlns:p14="http://schemas.microsoft.com/office/powerpoint/2010/main" val="148177029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685800" y="685800"/>
            <a:ext cx="7772400" cy="1295400"/>
          </a:xfrm>
        </p:spPr>
        <p:txBody>
          <a:bodyPr>
            <a:normAutofit fontScale="92500" lnSpcReduction="10000"/>
          </a:bodyPr>
          <a:lstStyle/>
          <a:p>
            <a:pPr algn="ctr" eaLnBrk="1" hangingPunct="1">
              <a:lnSpc>
                <a:spcPct val="90000"/>
              </a:lnSpc>
              <a:buFontTx/>
              <a:buNone/>
            </a:pPr>
            <a:r>
              <a:rPr lang="en-US" sz="3200">
                <a:solidFill>
                  <a:schemeClr val="accent1"/>
                </a:solidFill>
              </a:rPr>
              <a:t>Cold Shut</a:t>
            </a:r>
            <a:r>
              <a:rPr lang="en-US"/>
              <a:t> </a:t>
            </a:r>
          </a:p>
          <a:p>
            <a:pPr eaLnBrk="1" hangingPunct="1">
              <a:lnSpc>
                <a:spcPct val="90000"/>
              </a:lnSpc>
              <a:buFontTx/>
              <a:buNone/>
            </a:pPr>
            <a:r>
              <a:rPr lang="en-US"/>
              <a:t>Two portions of metal flow together but there is a lack of fusion due to premature freezing  </a:t>
            </a:r>
          </a:p>
        </p:txBody>
      </p:sp>
      <p:sp>
        <p:nvSpPr>
          <p:cNvPr id="86020" name="Text Box 5"/>
          <p:cNvSpPr txBox="1">
            <a:spLocks noChangeArrowheads="1"/>
          </p:cNvSpPr>
          <p:nvPr/>
        </p:nvSpPr>
        <p:spPr bwMode="auto">
          <a:xfrm>
            <a:off x="457200" y="5410200"/>
            <a:ext cx="8001000" cy="396875"/>
          </a:xfrm>
          <a:prstGeom prst="rect">
            <a:avLst/>
          </a:prstGeom>
          <a:noFill/>
          <a:ln w="9525">
            <a:noFill/>
            <a:miter lim="800000"/>
            <a:headEnd/>
            <a:tailEnd/>
          </a:ln>
        </p:spPr>
        <p:txBody>
          <a:bodyPr>
            <a:spAutoFit/>
          </a:bodyPr>
          <a:lstStyle/>
          <a:p>
            <a:pPr algn="ctr">
              <a:spcBef>
                <a:spcPct val="50000"/>
              </a:spcBef>
            </a:pPr>
            <a:r>
              <a:rPr lang="en-US" sz="2000">
                <a:latin typeface="Arial" charset="0"/>
              </a:rPr>
              <a:t>Figure 11.22 ‑ Some common defects in castings: (b) cold shut</a:t>
            </a:r>
          </a:p>
        </p:txBody>
      </p:sp>
      <p:pic>
        <p:nvPicPr>
          <p:cNvPr id="86021" name="Picture 6" descr="C:\My Documents\Books\Mfg01Images\7928D_Wiley\Groover\Fund Of Modern Manufacturing\jpeg_art\ch11_jpeg\w0116cb.JPG"/>
          <p:cNvPicPr>
            <a:picLocks noChangeAspect="1" noChangeArrowheads="1"/>
          </p:cNvPicPr>
          <p:nvPr/>
        </p:nvPicPr>
        <p:blipFill>
          <a:blip r:embed="rId2" cstate="print"/>
          <a:srcRect/>
          <a:stretch>
            <a:fillRect/>
          </a:stretch>
        </p:blipFill>
        <p:spPr bwMode="auto">
          <a:xfrm>
            <a:off x="2514600" y="2005013"/>
            <a:ext cx="3810000" cy="3289300"/>
          </a:xfrm>
          <a:prstGeom prst="rect">
            <a:avLst/>
          </a:prstGeom>
          <a:noFill/>
          <a:ln w="9525">
            <a:noFill/>
            <a:miter lim="800000"/>
            <a:headEnd/>
            <a:tailEnd/>
          </a:ln>
        </p:spPr>
      </p:pic>
    </p:spTree>
    <p:extLst>
      <p:ext uri="{BB962C8B-B14F-4D97-AF65-F5344CB8AC3E}">
        <p14:creationId xmlns:p14="http://schemas.microsoft.com/office/powerpoint/2010/main" val="14327857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1"/>
          </p:nvPr>
        </p:nvSpPr>
        <p:spPr>
          <a:xfrm>
            <a:off x="685800" y="685800"/>
            <a:ext cx="7772400" cy="1371600"/>
          </a:xfrm>
        </p:spPr>
        <p:txBody>
          <a:bodyPr>
            <a:normAutofit fontScale="92500" lnSpcReduction="10000"/>
          </a:bodyPr>
          <a:lstStyle/>
          <a:p>
            <a:pPr algn="ctr" eaLnBrk="1" hangingPunct="1">
              <a:lnSpc>
                <a:spcPct val="90000"/>
              </a:lnSpc>
              <a:buFontTx/>
              <a:buNone/>
            </a:pPr>
            <a:r>
              <a:rPr lang="en-US" sz="3200">
                <a:solidFill>
                  <a:schemeClr val="accent1"/>
                </a:solidFill>
              </a:rPr>
              <a:t>Cold Shot</a:t>
            </a:r>
            <a:r>
              <a:rPr lang="en-US"/>
              <a:t> </a:t>
            </a:r>
          </a:p>
          <a:p>
            <a:pPr eaLnBrk="1" hangingPunct="1">
              <a:lnSpc>
                <a:spcPct val="90000"/>
              </a:lnSpc>
              <a:buFontTx/>
              <a:buNone/>
            </a:pPr>
            <a:r>
              <a:rPr lang="en-US"/>
              <a:t>Metal splatters during pouring and solid globules form and become entrapped in casting</a:t>
            </a:r>
            <a:r>
              <a:rPr lang="en-US" sz="2000"/>
              <a:t>  </a:t>
            </a:r>
          </a:p>
        </p:txBody>
      </p:sp>
      <p:sp>
        <p:nvSpPr>
          <p:cNvPr id="87044" name="Text Box 5"/>
          <p:cNvSpPr txBox="1">
            <a:spLocks noChangeArrowheads="1"/>
          </p:cNvSpPr>
          <p:nvPr/>
        </p:nvSpPr>
        <p:spPr bwMode="auto">
          <a:xfrm>
            <a:off x="457200" y="5334000"/>
            <a:ext cx="8153400" cy="396875"/>
          </a:xfrm>
          <a:prstGeom prst="rect">
            <a:avLst/>
          </a:prstGeom>
          <a:noFill/>
          <a:ln w="9525">
            <a:noFill/>
            <a:miter lim="800000"/>
            <a:headEnd/>
            <a:tailEnd/>
          </a:ln>
        </p:spPr>
        <p:txBody>
          <a:bodyPr>
            <a:spAutoFit/>
          </a:bodyPr>
          <a:lstStyle/>
          <a:p>
            <a:pPr algn="ctr">
              <a:spcBef>
                <a:spcPts val="600"/>
              </a:spcBef>
            </a:pPr>
            <a:r>
              <a:rPr lang="en-US" sz="2000">
                <a:latin typeface="Arial" charset="0"/>
              </a:rPr>
              <a:t>Figure 11.22 ‑ Some common defects in castings: (c) cold shot </a:t>
            </a:r>
            <a:endParaRPr lang="en-US"/>
          </a:p>
        </p:txBody>
      </p:sp>
      <p:pic>
        <p:nvPicPr>
          <p:cNvPr id="87045" name="Picture 6" descr="C:\My Documents\Books\Mfg01Images\7928D_Wiley\Groover\Fund Of Modern Manufacturing\jpeg_art\ch11_jpeg\w0116cc.JPG"/>
          <p:cNvPicPr>
            <a:picLocks noChangeAspect="1" noChangeArrowheads="1"/>
          </p:cNvPicPr>
          <p:nvPr/>
        </p:nvPicPr>
        <p:blipFill>
          <a:blip r:embed="rId2" cstate="print"/>
          <a:srcRect/>
          <a:stretch>
            <a:fillRect/>
          </a:stretch>
        </p:blipFill>
        <p:spPr bwMode="auto">
          <a:xfrm>
            <a:off x="2971800" y="2057400"/>
            <a:ext cx="3005138" cy="3124200"/>
          </a:xfrm>
          <a:prstGeom prst="rect">
            <a:avLst/>
          </a:prstGeom>
          <a:noFill/>
          <a:ln w="9525">
            <a:noFill/>
            <a:miter lim="800000"/>
            <a:headEnd/>
            <a:tailEnd/>
          </a:ln>
        </p:spPr>
      </p:pic>
    </p:spTree>
    <p:extLst>
      <p:ext uri="{BB962C8B-B14F-4D97-AF65-F5344CB8AC3E}">
        <p14:creationId xmlns:p14="http://schemas.microsoft.com/office/powerpoint/2010/main" val="357685287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idx="1"/>
          </p:nvPr>
        </p:nvSpPr>
        <p:spPr>
          <a:xfrm>
            <a:off x="685800" y="685800"/>
            <a:ext cx="7772400" cy="1676400"/>
          </a:xfrm>
        </p:spPr>
        <p:txBody>
          <a:bodyPr>
            <a:normAutofit fontScale="85000" lnSpcReduction="10000"/>
          </a:bodyPr>
          <a:lstStyle/>
          <a:p>
            <a:pPr algn="ctr" eaLnBrk="1" hangingPunct="1">
              <a:lnSpc>
                <a:spcPct val="90000"/>
              </a:lnSpc>
              <a:buFontTx/>
              <a:buNone/>
            </a:pPr>
            <a:r>
              <a:rPr lang="en-US" sz="3200">
                <a:solidFill>
                  <a:schemeClr val="accent1"/>
                </a:solidFill>
              </a:rPr>
              <a:t>Shrinkage Cavity</a:t>
            </a:r>
            <a:r>
              <a:rPr lang="en-US"/>
              <a:t> </a:t>
            </a:r>
          </a:p>
          <a:p>
            <a:pPr eaLnBrk="1" hangingPunct="1">
              <a:lnSpc>
                <a:spcPct val="90000"/>
              </a:lnSpc>
              <a:buFontTx/>
              <a:buNone/>
            </a:pPr>
            <a:r>
              <a:rPr lang="en-US"/>
              <a:t>Depression in surface or internal void caused by solidification shrinkage that restricts amount of molten metal available in last region to freeze  </a:t>
            </a:r>
          </a:p>
        </p:txBody>
      </p:sp>
      <p:sp>
        <p:nvSpPr>
          <p:cNvPr id="88068" name="Text Box 5"/>
          <p:cNvSpPr txBox="1">
            <a:spLocks noChangeArrowheads="1"/>
          </p:cNvSpPr>
          <p:nvPr/>
        </p:nvSpPr>
        <p:spPr bwMode="auto">
          <a:xfrm>
            <a:off x="304800" y="5410200"/>
            <a:ext cx="8458200" cy="396875"/>
          </a:xfrm>
          <a:prstGeom prst="rect">
            <a:avLst/>
          </a:prstGeom>
          <a:noFill/>
          <a:ln w="9525">
            <a:noFill/>
            <a:miter lim="800000"/>
            <a:headEnd/>
            <a:tailEnd/>
          </a:ln>
        </p:spPr>
        <p:txBody>
          <a:bodyPr>
            <a:spAutoFit/>
          </a:bodyPr>
          <a:lstStyle/>
          <a:p>
            <a:pPr algn="ctr">
              <a:spcBef>
                <a:spcPct val="50000"/>
              </a:spcBef>
            </a:pPr>
            <a:r>
              <a:rPr lang="en-US" sz="2000">
                <a:latin typeface="Arial" charset="0"/>
              </a:rPr>
              <a:t>Figure 11.22 ‑ Some common defects in castings: (d) shrinkage cavity</a:t>
            </a:r>
          </a:p>
        </p:txBody>
      </p:sp>
      <p:pic>
        <p:nvPicPr>
          <p:cNvPr id="88069" name="Picture 7" descr="C:\My Documents\Books\Mfg01Images\7928D_Wiley\Groover\Fund Of Modern Manufacturing\jpeg_art\ch11_jpeg\w0116cd.JPG"/>
          <p:cNvPicPr>
            <a:picLocks noChangeAspect="1" noChangeArrowheads="1"/>
          </p:cNvPicPr>
          <p:nvPr/>
        </p:nvPicPr>
        <p:blipFill>
          <a:blip r:embed="rId2" cstate="print"/>
          <a:srcRect/>
          <a:stretch>
            <a:fillRect/>
          </a:stretch>
        </p:blipFill>
        <p:spPr bwMode="auto">
          <a:xfrm>
            <a:off x="3124200" y="2362200"/>
            <a:ext cx="2774950" cy="3048000"/>
          </a:xfrm>
          <a:prstGeom prst="rect">
            <a:avLst/>
          </a:prstGeom>
          <a:noFill/>
          <a:ln w="9525">
            <a:noFill/>
            <a:miter lim="800000"/>
            <a:headEnd/>
            <a:tailEnd/>
          </a:ln>
        </p:spPr>
      </p:pic>
    </p:spTree>
    <p:extLst>
      <p:ext uri="{BB962C8B-B14F-4D97-AF65-F5344CB8AC3E}">
        <p14:creationId xmlns:p14="http://schemas.microsoft.com/office/powerpoint/2010/main" val="7555615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body" idx="1"/>
          </p:nvPr>
        </p:nvSpPr>
        <p:spPr>
          <a:xfrm>
            <a:off x="685800" y="685800"/>
            <a:ext cx="7772400" cy="1371600"/>
          </a:xfrm>
        </p:spPr>
        <p:txBody>
          <a:bodyPr>
            <a:normAutofit lnSpcReduction="10000"/>
          </a:bodyPr>
          <a:lstStyle/>
          <a:p>
            <a:pPr algn="ctr" eaLnBrk="1" hangingPunct="1">
              <a:lnSpc>
                <a:spcPct val="90000"/>
              </a:lnSpc>
              <a:buFontTx/>
              <a:buNone/>
            </a:pPr>
            <a:r>
              <a:rPr lang="en-US" sz="3200">
                <a:solidFill>
                  <a:schemeClr val="accent1"/>
                </a:solidFill>
              </a:rPr>
              <a:t>Sand Blow</a:t>
            </a:r>
            <a:r>
              <a:rPr lang="en-US"/>
              <a:t>  </a:t>
            </a:r>
          </a:p>
          <a:p>
            <a:pPr eaLnBrk="1" hangingPunct="1">
              <a:lnSpc>
                <a:spcPct val="90000"/>
              </a:lnSpc>
              <a:buFontTx/>
              <a:buNone/>
            </a:pPr>
            <a:r>
              <a:rPr lang="en-US"/>
              <a:t>Balloon‑shaped gas cavity caused by release of mold gases during pouring  </a:t>
            </a:r>
          </a:p>
        </p:txBody>
      </p:sp>
      <p:sp>
        <p:nvSpPr>
          <p:cNvPr id="89092" name="Text Box 5"/>
          <p:cNvSpPr txBox="1">
            <a:spLocks noChangeArrowheads="1"/>
          </p:cNvSpPr>
          <p:nvPr/>
        </p:nvSpPr>
        <p:spPr bwMode="auto">
          <a:xfrm>
            <a:off x="533400" y="5486400"/>
            <a:ext cx="7924800" cy="396875"/>
          </a:xfrm>
          <a:prstGeom prst="rect">
            <a:avLst/>
          </a:prstGeom>
          <a:noFill/>
          <a:ln w="9525">
            <a:noFill/>
            <a:miter lim="800000"/>
            <a:headEnd/>
            <a:tailEnd/>
          </a:ln>
        </p:spPr>
        <p:txBody>
          <a:bodyPr>
            <a:spAutoFit/>
          </a:bodyPr>
          <a:lstStyle/>
          <a:p>
            <a:pPr algn="ctr">
              <a:spcBef>
                <a:spcPts val="600"/>
              </a:spcBef>
            </a:pPr>
            <a:r>
              <a:rPr lang="en-US" sz="2000">
                <a:latin typeface="Arial" charset="0"/>
              </a:rPr>
              <a:t>Figure 11.23 ‑ Common defects in sand castings: (a) sand blow </a:t>
            </a:r>
            <a:endParaRPr lang="en-US"/>
          </a:p>
        </p:txBody>
      </p:sp>
      <p:pic>
        <p:nvPicPr>
          <p:cNvPr id="89093" name="Picture 6" descr="C:\My Documents\Books\Mfg01Images\7928D_Wiley\Groover\Fund Of Modern Manufacturing\jpeg_art\ch11_jpeg\w0117ca.JPG"/>
          <p:cNvPicPr>
            <a:picLocks noChangeAspect="1" noChangeArrowheads="1"/>
          </p:cNvPicPr>
          <p:nvPr/>
        </p:nvPicPr>
        <p:blipFill>
          <a:blip r:embed="rId2" cstate="print"/>
          <a:srcRect/>
          <a:stretch>
            <a:fillRect/>
          </a:stretch>
        </p:blipFill>
        <p:spPr bwMode="auto">
          <a:xfrm>
            <a:off x="2971800" y="2133600"/>
            <a:ext cx="3063875" cy="3276600"/>
          </a:xfrm>
          <a:prstGeom prst="rect">
            <a:avLst/>
          </a:prstGeom>
          <a:noFill/>
          <a:ln w="9525">
            <a:noFill/>
            <a:miter lim="800000"/>
            <a:headEnd/>
            <a:tailEnd/>
          </a:ln>
        </p:spPr>
      </p:pic>
    </p:spTree>
    <p:extLst>
      <p:ext uri="{BB962C8B-B14F-4D97-AF65-F5344CB8AC3E}">
        <p14:creationId xmlns:p14="http://schemas.microsoft.com/office/powerpoint/2010/main" val="188249580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a:xfrm>
            <a:off x="4419600" y="2438400"/>
            <a:ext cx="3962400" cy="3352800"/>
          </a:xfrm>
        </p:spPr>
        <p:txBody>
          <a:bodyPr/>
          <a:lstStyle/>
          <a:p>
            <a:pPr eaLnBrk="1" hangingPunct="1">
              <a:buFontTx/>
              <a:buNone/>
            </a:pPr>
            <a:r>
              <a:rPr lang="en-US" sz="2000" dirty="0"/>
              <a:t>Steps: </a:t>
            </a:r>
          </a:p>
          <a:p>
            <a:pPr eaLnBrk="1" hangingPunct="1">
              <a:buFontTx/>
              <a:buNone/>
            </a:pPr>
            <a:r>
              <a:rPr lang="en-US" sz="2000" dirty="0"/>
              <a:t>(6) the mold is preheated to a high temperature, which ensures that all contaminants are eliminated from the mold; it also permits the liquid metal to flow more easily into the detailed cavity; the molten metal is poured; it solidifies  </a:t>
            </a:r>
          </a:p>
        </p:txBody>
      </p:sp>
      <p:pic>
        <p:nvPicPr>
          <p:cNvPr id="38916" name="Picture 6" descr="C:\My Documents\Books\Mfg01Images\7928D_Wiley\Groover\Fund Of Modern Manufacturing\jpeg_art\ch11_jpeg\w0102c6.JPG"/>
          <p:cNvPicPr>
            <a:picLocks noChangeAspect="1" noChangeArrowheads="1"/>
          </p:cNvPicPr>
          <p:nvPr/>
        </p:nvPicPr>
        <p:blipFill>
          <a:blip r:embed="rId2" cstate="print"/>
          <a:srcRect/>
          <a:stretch>
            <a:fillRect/>
          </a:stretch>
        </p:blipFill>
        <p:spPr bwMode="auto">
          <a:xfrm>
            <a:off x="1600200" y="685800"/>
            <a:ext cx="2263775" cy="5181600"/>
          </a:xfrm>
          <a:prstGeom prst="rect">
            <a:avLst/>
          </a:prstGeom>
          <a:noFill/>
          <a:ln w="9525">
            <a:noFill/>
            <a:miter lim="800000"/>
            <a:headEnd/>
            <a:tailEnd/>
          </a:ln>
        </p:spPr>
      </p:pic>
    </p:spTree>
    <p:extLst>
      <p:ext uri="{BB962C8B-B14F-4D97-AF65-F5344CB8AC3E}">
        <p14:creationId xmlns:p14="http://schemas.microsoft.com/office/powerpoint/2010/main" val="140844046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type="body" idx="1"/>
          </p:nvPr>
        </p:nvSpPr>
        <p:spPr>
          <a:xfrm>
            <a:off x="685800" y="685800"/>
            <a:ext cx="7772400" cy="1371600"/>
          </a:xfrm>
        </p:spPr>
        <p:txBody>
          <a:bodyPr>
            <a:normAutofit lnSpcReduction="10000"/>
          </a:bodyPr>
          <a:lstStyle/>
          <a:p>
            <a:pPr algn="ctr" eaLnBrk="1" hangingPunct="1">
              <a:lnSpc>
                <a:spcPct val="90000"/>
              </a:lnSpc>
              <a:buFontTx/>
              <a:buNone/>
            </a:pPr>
            <a:r>
              <a:rPr lang="en-US" sz="3200">
                <a:solidFill>
                  <a:schemeClr val="accent1"/>
                </a:solidFill>
              </a:rPr>
              <a:t>Pin Holes</a:t>
            </a:r>
            <a:r>
              <a:rPr lang="en-US"/>
              <a:t>  </a:t>
            </a:r>
          </a:p>
          <a:p>
            <a:pPr eaLnBrk="1" hangingPunct="1">
              <a:lnSpc>
                <a:spcPct val="90000"/>
              </a:lnSpc>
              <a:buFontTx/>
              <a:buNone/>
            </a:pPr>
            <a:r>
              <a:rPr lang="en-US"/>
              <a:t>Formation of many small gas cavities at or slightly below surface of casting </a:t>
            </a:r>
          </a:p>
        </p:txBody>
      </p:sp>
      <p:sp>
        <p:nvSpPr>
          <p:cNvPr id="90116" name="Text Box 5"/>
          <p:cNvSpPr txBox="1">
            <a:spLocks noChangeArrowheads="1"/>
          </p:cNvSpPr>
          <p:nvPr/>
        </p:nvSpPr>
        <p:spPr bwMode="auto">
          <a:xfrm>
            <a:off x="685800" y="5334000"/>
            <a:ext cx="7772400" cy="396875"/>
          </a:xfrm>
          <a:prstGeom prst="rect">
            <a:avLst/>
          </a:prstGeom>
          <a:noFill/>
          <a:ln w="9525">
            <a:noFill/>
            <a:miter lim="800000"/>
            <a:headEnd/>
            <a:tailEnd/>
          </a:ln>
        </p:spPr>
        <p:txBody>
          <a:bodyPr>
            <a:spAutoFit/>
          </a:bodyPr>
          <a:lstStyle/>
          <a:p>
            <a:pPr algn="ctr">
              <a:spcBef>
                <a:spcPts val="600"/>
              </a:spcBef>
            </a:pPr>
            <a:r>
              <a:rPr lang="en-US" sz="2000">
                <a:latin typeface="Arial" charset="0"/>
              </a:rPr>
              <a:t>Figure 11.23 ‑ Common defects in sand castings: (b) pin holes</a:t>
            </a:r>
            <a:endParaRPr lang="en-US" sz="2000"/>
          </a:p>
        </p:txBody>
      </p:sp>
      <p:pic>
        <p:nvPicPr>
          <p:cNvPr id="90117" name="Picture 6" descr="C:\My Documents\Books\Mfg01Images\7928D_Wiley\Groover\Fund Of Modern Manufacturing\jpeg_art\ch11_jpeg\w0117cb.JPG"/>
          <p:cNvPicPr>
            <a:picLocks noChangeAspect="1" noChangeArrowheads="1"/>
          </p:cNvPicPr>
          <p:nvPr/>
        </p:nvPicPr>
        <p:blipFill>
          <a:blip r:embed="rId2" cstate="print"/>
          <a:srcRect/>
          <a:stretch>
            <a:fillRect/>
          </a:stretch>
        </p:blipFill>
        <p:spPr bwMode="auto">
          <a:xfrm>
            <a:off x="3333750" y="2057400"/>
            <a:ext cx="2351088" cy="3124200"/>
          </a:xfrm>
          <a:prstGeom prst="rect">
            <a:avLst/>
          </a:prstGeom>
          <a:noFill/>
          <a:ln w="9525">
            <a:noFill/>
            <a:miter lim="800000"/>
            <a:headEnd/>
            <a:tailEnd/>
          </a:ln>
        </p:spPr>
      </p:pic>
    </p:spTree>
    <p:extLst>
      <p:ext uri="{BB962C8B-B14F-4D97-AF65-F5344CB8AC3E}">
        <p14:creationId xmlns:p14="http://schemas.microsoft.com/office/powerpoint/2010/main" val="372196230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idx="1"/>
          </p:nvPr>
        </p:nvSpPr>
        <p:spPr>
          <a:xfrm>
            <a:off x="685800" y="685800"/>
            <a:ext cx="7772400" cy="1905000"/>
          </a:xfrm>
        </p:spPr>
        <p:txBody>
          <a:bodyPr>
            <a:normAutofit fontScale="85000" lnSpcReduction="10000"/>
          </a:bodyPr>
          <a:lstStyle/>
          <a:p>
            <a:pPr algn="ctr" eaLnBrk="1" hangingPunct="1">
              <a:buFontTx/>
              <a:buNone/>
            </a:pPr>
            <a:r>
              <a:rPr lang="en-US" sz="3200">
                <a:solidFill>
                  <a:schemeClr val="accent1"/>
                </a:solidFill>
              </a:rPr>
              <a:t>Penetration</a:t>
            </a:r>
            <a:r>
              <a:rPr lang="en-US"/>
              <a:t>  </a:t>
            </a:r>
          </a:p>
          <a:p>
            <a:pPr eaLnBrk="1" hangingPunct="1">
              <a:buFontTx/>
              <a:buNone/>
            </a:pPr>
            <a:r>
              <a:rPr lang="en-US"/>
              <a:t>When fluidity of liquid metal is high, it may penetrate into sand mold or sand core, causing casting surface to consist of a mixture of sand grains and metal</a:t>
            </a:r>
          </a:p>
        </p:txBody>
      </p:sp>
      <p:sp>
        <p:nvSpPr>
          <p:cNvPr id="91140" name="Text Box 5"/>
          <p:cNvSpPr txBox="1">
            <a:spLocks noChangeArrowheads="1"/>
          </p:cNvSpPr>
          <p:nvPr/>
        </p:nvSpPr>
        <p:spPr bwMode="auto">
          <a:xfrm>
            <a:off x="609600" y="5638800"/>
            <a:ext cx="7848600" cy="396875"/>
          </a:xfrm>
          <a:prstGeom prst="rect">
            <a:avLst/>
          </a:prstGeom>
          <a:noFill/>
          <a:ln w="9525">
            <a:noFill/>
            <a:miter lim="800000"/>
            <a:headEnd/>
            <a:tailEnd/>
          </a:ln>
        </p:spPr>
        <p:txBody>
          <a:bodyPr>
            <a:spAutoFit/>
          </a:bodyPr>
          <a:lstStyle/>
          <a:p>
            <a:pPr algn="ctr">
              <a:spcBef>
                <a:spcPts val="600"/>
              </a:spcBef>
            </a:pPr>
            <a:r>
              <a:rPr lang="en-US" sz="2000">
                <a:latin typeface="Arial" charset="0"/>
              </a:rPr>
              <a:t>Figure 11.23 ‑ Common defects in sand castings: (e) penetration</a:t>
            </a:r>
          </a:p>
        </p:txBody>
      </p:sp>
      <p:pic>
        <p:nvPicPr>
          <p:cNvPr id="91141" name="Picture 6" descr="C:\My Documents\Books\Mfg01Images\7928D_Wiley\Groover\Fund Of Modern Manufacturing\jpeg_art\ch11_jpeg\w0117ce.JPG"/>
          <p:cNvPicPr>
            <a:picLocks noChangeAspect="1" noChangeArrowheads="1"/>
          </p:cNvPicPr>
          <p:nvPr/>
        </p:nvPicPr>
        <p:blipFill>
          <a:blip r:embed="rId2" cstate="print"/>
          <a:srcRect/>
          <a:stretch>
            <a:fillRect/>
          </a:stretch>
        </p:blipFill>
        <p:spPr bwMode="auto">
          <a:xfrm>
            <a:off x="3124200" y="2590800"/>
            <a:ext cx="2690813" cy="3048000"/>
          </a:xfrm>
          <a:prstGeom prst="rect">
            <a:avLst/>
          </a:prstGeom>
          <a:noFill/>
          <a:ln w="9525">
            <a:noFill/>
            <a:miter lim="800000"/>
            <a:headEnd/>
            <a:tailEnd/>
          </a:ln>
        </p:spPr>
      </p:pic>
    </p:spTree>
    <p:extLst>
      <p:ext uri="{BB962C8B-B14F-4D97-AF65-F5344CB8AC3E}">
        <p14:creationId xmlns:p14="http://schemas.microsoft.com/office/powerpoint/2010/main" val="423071960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685800" y="762000"/>
            <a:ext cx="7772400" cy="1447800"/>
          </a:xfrm>
        </p:spPr>
        <p:txBody>
          <a:bodyPr>
            <a:normAutofit fontScale="85000" lnSpcReduction="10000"/>
          </a:bodyPr>
          <a:lstStyle/>
          <a:p>
            <a:pPr algn="ctr" eaLnBrk="1" hangingPunct="1">
              <a:buFontTx/>
              <a:buNone/>
            </a:pPr>
            <a:r>
              <a:rPr lang="en-US" sz="3200">
                <a:solidFill>
                  <a:schemeClr val="accent1"/>
                </a:solidFill>
              </a:rPr>
              <a:t>Mold Shift</a:t>
            </a:r>
            <a:r>
              <a:rPr lang="en-US"/>
              <a:t>  </a:t>
            </a:r>
          </a:p>
          <a:p>
            <a:pPr eaLnBrk="1" hangingPunct="1">
              <a:buFontTx/>
              <a:buNone/>
            </a:pPr>
            <a:r>
              <a:rPr lang="en-US"/>
              <a:t>A step in cast product at parting line caused by sidewise relative displacement of cope and drag </a:t>
            </a:r>
          </a:p>
        </p:txBody>
      </p:sp>
      <p:sp>
        <p:nvSpPr>
          <p:cNvPr id="92164" name="Text Box 5"/>
          <p:cNvSpPr txBox="1">
            <a:spLocks noChangeArrowheads="1"/>
          </p:cNvSpPr>
          <p:nvPr/>
        </p:nvSpPr>
        <p:spPr bwMode="auto">
          <a:xfrm>
            <a:off x="533400" y="5410200"/>
            <a:ext cx="8077200" cy="396875"/>
          </a:xfrm>
          <a:prstGeom prst="rect">
            <a:avLst/>
          </a:prstGeom>
          <a:noFill/>
          <a:ln w="9525">
            <a:noFill/>
            <a:miter lim="800000"/>
            <a:headEnd/>
            <a:tailEnd/>
          </a:ln>
        </p:spPr>
        <p:txBody>
          <a:bodyPr>
            <a:spAutoFit/>
          </a:bodyPr>
          <a:lstStyle/>
          <a:p>
            <a:pPr algn="ctr">
              <a:spcBef>
                <a:spcPct val="50000"/>
              </a:spcBef>
            </a:pPr>
            <a:r>
              <a:rPr lang="en-US" sz="2000">
                <a:latin typeface="Arial" charset="0"/>
              </a:rPr>
              <a:t>Figure 11.23 ‑ Common defects in sand castings: (f) mold shift</a:t>
            </a:r>
          </a:p>
        </p:txBody>
      </p:sp>
      <p:pic>
        <p:nvPicPr>
          <p:cNvPr id="92165" name="Picture 6" descr="C:\My Documents\Books\Mfg01Images\7928D_Wiley\Groover\Fund Of Modern Manufacturing\jpeg_art\ch11_jpeg\w0117cf.JPG"/>
          <p:cNvPicPr>
            <a:picLocks noChangeAspect="1" noChangeArrowheads="1"/>
          </p:cNvPicPr>
          <p:nvPr/>
        </p:nvPicPr>
        <p:blipFill>
          <a:blip r:embed="rId2" cstate="print"/>
          <a:srcRect/>
          <a:stretch>
            <a:fillRect/>
          </a:stretch>
        </p:blipFill>
        <p:spPr bwMode="auto">
          <a:xfrm>
            <a:off x="2057400" y="2286000"/>
            <a:ext cx="4876800" cy="3008313"/>
          </a:xfrm>
          <a:prstGeom prst="rect">
            <a:avLst/>
          </a:prstGeom>
          <a:noFill/>
          <a:ln w="9525">
            <a:noFill/>
            <a:miter lim="800000"/>
            <a:headEnd/>
            <a:tailEnd/>
          </a:ln>
        </p:spPr>
      </p:pic>
    </p:spTree>
    <p:extLst>
      <p:ext uri="{BB962C8B-B14F-4D97-AF65-F5344CB8AC3E}">
        <p14:creationId xmlns:p14="http://schemas.microsoft.com/office/powerpoint/2010/main" val="13607760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1066800" y="838200"/>
            <a:ext cx="7772400" cy="609600"/>
          </a:xfrm>
        </p:spPr>
        <p:txBody>
          <a:bodyPr>
            <a:normAutofit fontScale="90000"/>
          </a:bodyPr>
          <a:lstStyle/>
          <a:p>
            <a:pPr algn="ctr" eaLnBrk="1" hangingPunct="1">
              <a:defRPr/>
            </a:pPr>
            <a:r>
              <a:rPr lang="en-US" b="1">
                <a:solidFill>
                  <a:srgbClr val="FF3300"/>
                </a:solidFill>
                <a:effectLst>
                  <a:outerShdw blurRad="38100" dist="38100" dir="2700000" algn="tl">
                    <a:srgbClr val="C0C0C0"/>
                  </a:outerShdw>
                </a:effectLst>
              </a:rPr>
              <a:t>Defects in Casting</a:t>
            </a:r>
          </a:p>
        </p:txBody>
      </p:sp>
      <p:sp>
        <p:nvSpPr>
          <p:cNvPr id="122883" name="Rectangle 3"/>
          <p:cNvSpPr>
            <a:spLocks noGrp="1" noChangeArrowheads="1"/>
          </p:cNvSpPr>
          <p:nvPr>
            <p:ph type="body" idx="1"/>
          </p:nvPr>
        </p:nvSpPr>
        <p:spPr>
          <a:xfrm>
            <a:off x="1066800" y="2101850"/>
            <a:ext cx="7772400" cy="3689350"/>
          </a:xfrm>
        </p:spPr>
        <p:txBody>
          <a:bodyPr/>
          <a:lstStyle/>
          <a:p>
            <a:pPr algn="ctr" eaLnBrk="1" hangingPunct="1">
              <a:buFont typeface="Wingdings" pitchFamily="2" charset="2"/>
              <a:buNone/>
            </a:pPr>
            <a:r>
              <a:rPr lang="en-US" sz="4000" b="1">
                <a:solidFill>
                  <a:srgbClr val="0000FF"/>
                </a:solidFill>
              </a:rPr>
              <a:t>Blow Holes</a:t>
            </a:r>
          </a:p>
          <a:p>
            <a:pPr eaLnBrk="1" hangingPunct="1"/>
            <a:r>
              <a:rPr lang="en-US" sz="4000" b="1">
                <a:solidFill>
                  <a:srgbClr val="CC3300"/>
                </a:solidFill>
              </a:rPr>
              <a:t>Appears as small round voids opened to the casting surface.</a:t>
            </a:r>
          </a:p>
          <a:p>
            <a:pPr eaLnBrk="1" hangingPunct="1"/>
            <a:r>
              <a:rPr lang="en-US" sz="4000" b="1">
                <a:solidFill>
                  <a:srgbClr val="CC3300"/>
                </a:solidFill>
              </a:rPr>
              <a:t>Caused by hard ramming and low permeability sands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8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8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8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066800" y="0"/>
            <a:ext cx="7772400" cy="762000"/>
          </a:xfrm>
        </p:spPr>
        <p:txBody>
          <a:bodyPr/>
          <a:lstStyle/>
          <a:p>
            <a:pPr algn="ctr" eaLnBrk="1" hangingPunct="1">
              <a:defRPr/>
            </a:pPr>
            <a:r>
              <a:rPr lang="en-US" b="1">
                <a:solidFill>
                  <a:srgbClr val="FF3300"/>
                </a:solidFill>
                <a:effectLst>
                  <a:outerShdw blurRad="38100" dist="38100" dir="2700000" algn="tl">
                    <a:srgbClr val="C0C0C0"/>
                  </a:outerShdw>
                </a:effectLst>
              </a:rPr>
              <a:t>Defects in Casting</a:t>
            </a:r>
            <a:r>
              <a:rPr lang="en-US" b="1">
                <a:solidFill>
                  <a:srgbClr val="FF0000"/>
                </a:solidFill>
              </a:rPr>
              <a:t> </a:t>
            </a:r>
          </a:p>
        </p:txBody>
      </p:sp>
      <p:sp>
        <p:nvSpPr>
          <p:cNvPr id="123907" name="Rectangle 3"/>
          <p:cNvSpPr>
            <a:spLocks noGrp="1" noChangeArrowheads="1"/>
          </p:cNvSpPr>
          <p:nvPr>
            <p:ph type="body" idx="1"/>
          </p:nvPr>
        </p:nvSpPr>
        <p:spPr>
          <a:xfrm>
            <a:off x="228600" y="1143000"/>
            <a:ext cx="8610600" cy="5073650"/>
          </a:xfrm>
        </p:spPr>
        <p:txBody>
          <a:bodyPr/>
          <a:lstStyle/>
          <a:p>
            <a:pPr algn="ctr" eaLnBrk="1" hangingPunct="1">
              <a:buFont typeface="Wingdings" pitchFamily="2" charset="2"/>
              <a:buNone/>
            </a:pPr>
            <a:r>
              <a:rPr lang="en-US" sz="4000" b="1">
                <a:solidFill>
                  <a:srgbClr val="FF0000"/>
                </a:solidFill>
              </a:rPr>
              <a:t>Shrinkage Defects</a:t>
            </a:r>
            <a:endParaRPr lang="en-US" sz="4000" b="1"/>
          </a:p>
          <a:p>
            <a:pPr eaLnBrk="1" hangingPunct="1"/>
            <a:r>
              <a:rPr lang="en-US" b="1"/>
              <a:t>Caused by inadequate feeding of molten metal.</a:t>
            </a:r>
          </a:p>
          <a:p>
            <a:pPr eaLnBrk="1" hangingPunct="1"/>
            <a:endParaRPr lang="en-US"/>
          </a:p>
        </p:txBody>
      </p:sp>
      <p:graphicFrame>
        <p:nvGraphicFramePr>
          <p:cNvPr id="5122" name="Object 4"/>
          <p:cNvGraphicFramePr>
            <a:graphicFrameLocks noChangeAspect="1"/>
          </p:cNvGraphicFramePr>
          <p:nvPr/>
        </p:nvGraphicFramePr>
        <p:xfrm>
          <a:off x="609600" y="3124200"/>
          <a:ext cx="7934325" cy="3733800"/>
        </p:xfrm>
        <a:graphic>
          <a:graphicData uri="http://schemas.openxmlformats.org/presentationml/2006/ole">
            <mc:AlternateContent xmlns:mc="http://schemas.openxmlformats.org/markup-compatibility/2006">
              <mc:Choice xmlns:v="urn:schemas-microsoft-com:vml" Requires="v">
                <p:oleObj spid="_x0000_s1029" r:id="rId3" imgW="6410325" imgH="2600325" progId="AutoCAD.Drawing.15">
                  <p:embed/>
                </p:oleObj>
              </mc:Choice>
              <mc:Fallback>
                <p:oleObj r:id="rId3" imgW="6410325" imgH="2600325" progId="AutoCAD.Drawing.1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10837" t="5356" r="7849" b="19281"/>
                      <a:stretch>
                        <a:fillRect/>
                      </a:stretch>
                    </p:blipFill>
                    <p:spPr bwMode="auto">
                      <a:xfrm>
                        <a:off x="609600" y="3124200"/>
                        <a:ext cx="7934325" cy="3733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9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1066800" y="0"/>
            <a:ext cx="7772400" cy="762000"/>
          </a:xfrm>
        </p:spPr>
        <p:txBody>
          <a:bodyPr/>
          <a:lstStyle/>
          <a:p>
            <a:pPr algn="ctr" eaLnBrk="1" hangingPunct="1">
              <a:defRPr/>
            </a:pPr>
            <a:r>
              <a:rPr lang="en-US" b="1">
                <a:solidFill>
                  <a:srgbClr val="FF3300"/>
                </a:solidFill>
                <a:effectLst>
                  <a:outerShdw blurRad="38100" dist="38100" dir="2700000" algn="tl">
                    <a:srgbClr val="C0C0C0"/>
                  </a:outerShdw>
                </a:effectLst>
              </a:rPr>
              <a:t>Defects in Casting</a:t>
            </a:r>
          </a:p>
        </p:txBody>
      </p:sp>
      <p:sp>
        <p:nvSpPr>
          <p:cNvPr id="124931" name="Rectangle 3"/>
          <p:cNvSpPr>
            <a:spLocks noGrp="1" noChangeArrowheads="1"/>
          </p:cNvSpPr>
          <p:nvPr>
            <p:ph type="body" idx="1"/>
          </p:nvPr>
        </p:nvSpPr>
        <p:spPr>
          <a:xfrm>
            <a:off x="533400" y="990600"/>
            <a:ext cx="8610600" cy="5226050"/>
          </a:xfrm>
        </p:spPr>
        <p:txBody>
          <a:bodyPr/>
          <a:lstStyle/>
          <a:p>
            <a:pPr algn="ctr" eaLnBrk="1" hangingPunct="1">
              <a:buFont typeface="Wingdings" pitchFamily="2" charset="2"/>
              <a:buNone/>
            </a:pPr>
            <a:r>
              <a:rPr lang="en-US" sz="4000" b="1">
                <a:solidFill>
                  <a:srgbClr val="FF3300"/>
                </a:solidFill>
              </a:rPr>
              <a:t>HOT TEARS</a:t>
            </a:r>
            <a:endParaRPr lang="en-US" sz="4000" b="1">
              <a:solidFill>
                <a:srgbClr val="0000FF"/>
              </a:solidFill>
            </a:endParaRPr>
          </a:p>
          <a:p>
            <a:pPr eaLnBrk="1" hangingPunct="1"/>
            <a:r>
              <a:rPr lang="en-US" b="1">
                <a:solidFill>
                  <a:srgbClr val="0000FF"/>
                </a:solidFill>
              </a:rPr>
              <a:t>Appears as external cracks or discontinuities on casting surface.</a:t>
            </a:r>
          </a:p>
          <a:p>
            <a:pPr eaLnBrk="1" hangingPunct="1"/>
            <a:endParaRPr lang="en-US" b="1">
              <a:solidFill>
                <a:srgbClr val="0000FF"/>
              </a:solidFill>
            </a:endParaRPr>
          </a:p>
          <a:p>
            <a:pPr eaLnBrk="1" hangingPunct="1"/>
            <a:r>
              <a:rPr lang="en-US" b="1">
                <a:solidFill>
                  <a:srgbClr val="0000FF"/>
                </a:solidFill>
              </a:rPr>
              <a:t>Caused by hard ramming, too much of shrinkage of molten metal and poor design of casting.</a:t>
            </a:r>
          </a:p>
          <a:p>
            <a:pPr eaLnBrk="1" hangingPunct="1"/>
            <a:endParaRPr lang="en-US">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4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4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49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1066800" y="0"/>
            <a:ext cx="7772400" cy="838200"/>
          </a:xfrm>
        </p:spPr>
        <p:txBody>
          <a:bodyPr/>
          <a:lstStyle/>
          <a:p>
            <a:pPr algn="ctr" eaLnBrk="1" hangingPunct="1">
              <a:defRPr/>
            </a:pPr>
            <a:r>
              <a:rPr lang="en-US" b="1">
                <a:solidFill>
                  <a:srgbClr val="FF3300"/>
                </a:solidFill>
                <a:effectLst>
                  <a:outerShdw blurRad="38100" dist="38100" dir="2700000" algn="tl">
                    <a:srgbClr val="C0C0C0"/>
                  </a:outerShdw>
                </a:effectLst>
              </a:rPr>
              <a:t>Defects in Casting</a:t>
            </a:r>
          </a:p>
        </p:txBody>
      </p:sp>
      <p:sp>
        <p:nvSpPr>
          <p:cNvPr id="125955" name="Rectangle 3"/>
          <p:cNvSpPr>
            <a:spLocks noGrp="1" noChangeArrowheads="1"/>
          </p:cNvSpPr>
          <p:nvPr>
            <p:ph type="body" idx="1"/>
          </p:nvPr>
        </p:nvSpPr>
        <p:spPr>
          <a:xfrm>
            <a:off x="457200" y="838200"/>
            <a:ext cx="8686800" cy="6019800"/>
          </a:xfrm>
        </p:spPr>
        <p:txBody>
          <a:bodyPr/>
          <a:lstStyle/>
          <a:p>
            <a:pPr eaLnBrk="1" hangingPunct="1">
              <a:buFont typeface="Wingdings" pitchFamily="2" charset="2"/>
              <a:buNone/>
            </a:pPr>
            <a:r>
              <a:rPr lang="en-US" sz="4000" b="1">
                <a:solidFill>
                  <a:srgbClr val="FF0000"/>
                </a:solidFill>
              </a:rPr>
              <a:t>MISRUNS</a:t>
            </a:r>
            <a:endParaRPr lang="en-US" sz="4000" b="1">
              <a:solidFill>
                <a:srgbClr val="0000FF"/>
              </a:solidFill>
            </a:endParaRPr>
          </a:p>
          <a:p>
            <a:pPr eaLnBrk="1" hangingPunct="1"/>
            <a:r>
              <a:rPr lang="en-US" sz="3600" b="1">
                <a:solidFill>
                  <a:srgbClr val="0000FF"/>
                </a:solidFill>
              </a:rPr>
              <a:t>A misrun casting is one that remains incomplete due to the failure of the metal to fill the entire mould cavity.</a:t>
            </a:r>
          </a:p>
          <a:p>
            <a:pPr eaLnBrk="1" hangingPunct="1"/>
            <a:r>
              <a:rPr lang="en-US" sz="3600" b="1">
                <a:solidFill>
                  <a:srgbClr val="0000FF"/>
                </a:solidFill>
              </a:rPr>
              <a:t> </a:t>
            </a:r>
            <a:r>
              <a:rPr lang="en-US" sz="3600" b="1">
                <a:solidFill>
                  <a:srgbClr val="FF6600"/>
                </a:solidFill>
              </a:rPr>
              <a:t>This can happen when the dimensions of a casting is very less or the metal temperature is too cold, so that the entire section is not filled before the metal solidifies.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9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59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59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066800" y="0"/>
            <a:ext cx="7772400" cy="762000"/>
          </a:xfrm>
        </p:spPr>
        <p:txBody>
          <a:bodyPr/>
          <a:lstStyle/>
          <a:p>
            <a:pPr algn="ctr" eaLnBrk="1" hangingPunct="1">
              <a:defRPr/>
            </a:pPr>
            <a:r>
              <a:rPr lang="en-US" b="1">
                <a:solidFill>
                  <a:srgbClr val="FF3300"/>
                </a:solidFill>
                <a:effectLst>
                  <a:outerShdw blurRad="38100" dist="38100" dir="2700000" algn="tl">
                    <a:srgbClr val="C0C0C0"/>
                  </a:outerShdw>
                </a:effectLst>
              </a:rPr>
              <a:t>Defects in Casting</a:t>
            </a:r>
          </a:p>
        </p:txBody>
      </p:sp>
      <p:sp>
        <p:nvSpPr>
          <p:cNvPr id="129027" name="Rectangle 3"/>
          <p:cNvSpPr>
            <a:spLocks noGrp="1" noChangeArrowheads="1"/>
          </p:cNvSpPr>
          <p:nvPr>
            <p:ph type="body" idx="1"/>
          </p:nvPr>
        </p:nvSpPr>
        <p:spPr>
          <a:xfrm>
            <a:off x="304800" y="838200"/>
            <a:ext cx="8534400" cy="5378450"/>
          </a:xfrm>
        </p:spPr>
        <p:txBody>
          <a:bodyPr/>
          <a:lstStyle/>
          <a:p>
            <a:pPr eaLnBrk="1" hangingPunct="1">
              <a:buFont typeface="Wingdings" pitchFamily="2" charset="2"/>
              <a:buNone/>
            </a:pPr>
            <a:r>
              <a:rPr lang="en-US" sz="3600" b="1">
                <a:solidFill>
                  <a:srgbClr val="FF0000"/>
                </a:solidFill>
              </a:rPr>
              <a:t>COLD SHUT</a:t>
            </a:r>
          </a:p>
          <a:p>
            <a:pPr eaLnBrk="1" hangingPunct="1">
              <a:buFont typeface="Wingdings" pitchFamily="2" charset="2"/>
              <a:buNone/>
            </a:pPr>
            <a:r>
              <a:rPr lang="en-US" b="1">
                <a:solidFill>
                  <a:srgbClr val="0000FF"/>
                </a:solidFill>
              </a:rPr>
              <a:t>Imperfect fusion of molten metal in the mould cavity.</a:t>
            </a:r>
          </a:p>
          <a:p>
            <a:pPr eaLnBrk="1" hangingPunct="1">
              <a:buFont typeface="Wingdings" pitchFamily="2" charset="2"/>
              <a:buNone/>
            </a:pPr>
            <a:r>
              <a:rPr lang="en-US" sz="3600" b="1">
                <a:solidFill>
                  <a:srgbClr val="FF0000"/>
                </a:solidFill>
              </a:rPr>
              <a:t>POUR SHORT</a:t>
            </a:r>
          </a:p>
          <a:p>
            <a:pPr eaLnBrk="1" hangingPunct="1">
              <a:buFont typeface="Wingdings" pitchFamily="2" charset="2"/>
              <a:buNone/>
            </a:pPr>
            <a:r>
              <a:rPr lang="en-US" b="1">
                <a:solidFill>
                  <a:srgbClr val="0000FF"/>
                </a:solidFill>
              </a:rPr>
              <a:t>Mould cavity is not completely filled for the  want of molten material.</a:t>
            </a:r>
          </a:p>
          <a:p>
            <a:pPr eaLnBrk="1" hangingPunct="1">
              <a:buFont typeface="Wingdings" pitchFamily="2" charset="2"/>
              <a:buNone/>
            </a:pPr>
            <a:r>
              <a:rPr lang="en-US" b="1">
                <a:solidFill>
                  <a:srgbClr val="FF0000"/>
                </a:solidFill>
              </a:rPr>
              <a:t>INCLUSIONS</a:t>
            </a:r>
          </a:p>
          <a:p>
            <a:pPr eaLnBrk="1" hangingPunct="1">
              <a:buFont typeface="Wingdings" pitchFamily="2" charset="2"/>
              <a:buNone/>
            </a:pPr>
            <a:r>
              <a:rPr lang="en-US" b="1">
                <a:solidFill>
                  <a:srgbClr val="0000FF"/>
                </a:solidFill>
              </a:rPr>
              <a:t>Foreign material present within the metal of a casting. An inclusion may be oxides, slag, etc  </a:t>
            </a:r>
            <a:endParaRPr lang="en-US" sz="3600" b="1">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90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90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90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90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90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90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1524000" y="4648200"/>
            <a:ext cx="6553200" cy="1295400"/>
          </a:xfrm>
        </p:spPr>
        <p:txBody>
          <a:bodyPr>
            <a:normAutofit lnSpcReduction="10000"/>
          </a:bodyPr>
          <a:lstStyle/>
          <a:p>
            <a:pPr eaLnBrk="1" hangingPunct="1">
              <a:buFontTx/>
              <a:buNone/>
            </a:pPr>
            <a:r>
              <a:rPr lang="en-US" sz="2000" dirty="0"/>
              <a:t>Steps : </a:t>
            </a:r>
          </a:p>
          <a:p>
            <a:pPr eaLnBrk="1" hangingPunct="1">
              <a:buFontTx/>
              <a:buNone/>
            </a:pPr>
            <a:r>
              <a:rPr lang="en-US" sz="2000" dirty="0"/>
              <a:t>(7) the mold is broken away from the finished casting -</a:t>
            </a:r>
          </a:p>
          <a:p>
            <a:pPr eaLnBrk="1" hangingPunct="1">
              <a:buFontTx/>
              <a:buNone/>
            </a:pPr>
            <a:r>
              <a:rPr lang="en-US" sz="2000" dirty="0"/>
              <a:t>parts are separated from the sprue</a:t>
            </a:r>
            <a:r>
              <a:rPr lang="en-US" dirty="0"/>
              <a:t>  </a:t>
            </a:r>
          </a:p>
        </p:txBody>
      </p:sp>
      <p:pic>
        <p:nvPicPr>
          <p:cNvPr id="39940" name="Picture 7" descr="C:\My Documents\Books\Mfg01Images\7928D_Wiley\Groover\Fund Of Modern Manufacturing\jpeg_art\ch11_jpeg\w0102c7.JPG"/>
          <p:cNvPicPr>
            <a:picLocks noChangeAspect="1" noChangeArrowheads="1"/>
          </p:cNvPicPr>
          <p:nvPr/>
        </p:nvPicPr>
        <p:blipFill>
          <a:blip r:embed="rId2" cstate="print"/>
          <a:srcRect/>
          <a:stretch>
            <a:fillRect/>
          </a:stretch>
        </p:blipFill>
        <p:spPr bwMode="auto">
          <a:xfrm>
            <a:off x="2667000" y="685800"/>
            <a:ext cx="3870325" cy="3763963"/>
          </a:xfrm>
          <a:prstGeom prst="rect">
            <a:avLst/>
          </a:prstGeom>
          <a:noFill/>
          <a:ln w="9525">
            <a:noFill/>
            <a:miter lim="800000"/>
            <a:headEnd/>
            <a:tailEnd/>
          </a:ln>
        </p:spPr>
      </p:pic>
    </p:spTree>
    <p:extLst>
      <p:ext uri="{BB962C8B-B14F-4D97-AF65-F5344CB8AC3E}">
        <p14:creationId xmlns:p14="http://schemas.microsoft.com/office/powerpoint/2010/main" val="401069531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67356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r>
              <a:rPr lang="en-IN" sz="2400" dirty="0"/>
              <a:t>The </a:t>
            </a:r>
            <a:r>
              <a:rPr lang="en-IN" sz="2400" dirty="0" err="1"/>
              <a:t>mold</a:t>
            </a:r>
            <a:r>
              <a:rPr lang="en-IN" sz="2400" dirty="0"/>
              <a:t> is formed by using a wax pattern which is surrounded, or "invested", into ceramic slurry that hardens into the </a:t>
            </a:r>
            <a:r>
              <a:rPr lang="en-IN" sz="2400" dirty="0" err="1"/>
              <a:t>mold</a:t>
            </a:r>
            <a:r>
              <a:rPr lang="en-IN" sz="2400" dirty="0"/>
              <a:t>. Investment casting is referred to as "lost-wax casting" because the wax pattern is melted out of the </a:t>
            </a:r>
            <a:r>
              <a:rPr lang="en-IN" sz="2400" dirty="0" err="1"/>
              <a:t>mold</a:t>
            </a:r>
            <a:r>
              <a:rPr lang="en-IN" sz="2400" dirty="0"/>
              <a:t> after it has been formed. Lox-wax processes are one-to-one (one pattern creates one part), which increases production time and costs relative to other casting processes. However, since the </a:t>
            </a:r>
            <a:r>
              <a:rPr lang="en-IN" sz="2400" dirty="0" err="1"/>
              <a:t>mold</a:t>
            </a:r>
            <a:r>
              <a:rPr lang="en-IN" sz="2400" dirty="0"/>
              <a:t> is destroyed during the process, parts with complex geometries and intricate details can be created. Investment casting can make use of most metals, most commonly using </a:t>
            </a:r>
            <a:r>
              <a:rPr lang="en-IN" sz="2400" dirty="0" err="1"/>
              <a:t>aluminum</a:t>
            </a:r>
            <a:r>
              <a:rPr lang="en-IN" sz="2400" dirty="0"/>
              <a:t> alloys, bronze alloys, magnesium alloys, cast iron, stainless steel, and tool steel. This process is beneficial for casting metals with high melting temperatures that can not be </a:t>
            </a:r>
            <a:r>
              <a:rPr lang="en-IN" sz="2400" dirty="0" err="1"/>
              <a:t>molded</a:t>
            </a:r>
            <a:r>
              <a:rPr lang="en-IN" sz="2400" dirty="0"/>
              <a:t> in plaster or metal. Parts that are typically made by investment casting include those with complex geometry such as turbine blades or firearm components. High temperature applications are also common, which includes parts for the automotive, aircraft, and military industries. </a:t>
            </a:r>
            <a:endParaRPr lang="en-IN" sz="2400" dirty="0"/>
          </a:p>
        </p:txBody>
      </p:sp>
    </p:spTree>
    <p:extLst>
      <p:ext uri="{BB962C8B-B14F-4D97-AF65-F5344CB8AC3E}">
        <p14:creationId xmlns:p14="http://schemas.microsoft.com/office/powerpoint/2010/main" val="430415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fontScale="90000"/>
          </a:bodyPr>
          <a:lstStyle/>
          <a:p>
            <a:pPr eaLnBrk="1" hangingPunct="1">
              <a:spcBef>
                <a:spcPts val="600"/>
              </a:spcBef>
            </a:pPr>
            <a:r>
              <a:rPr lang="en-US" dirty="0">
                <a:solidFill>
                  <a:srgbClr val="00B0F0"/>
                </a:solidFill>
              </a:rPr>
              <a:t>Advantages and Disadvantages of Investment Casting </a:t>
            </a:r>
          </a:p>
        </p:txBody>
      </p:sp>
      <p:sp>
        <p:nvSpPr>
          <p:cNvPr id="40964" name="Rectangle 3"/>
          <p:cNvSpPr>
            <a:spLocks noGrp="1" noChangeArrowheads="1"/>
          </p:cNvSpPr>
          <p:nvPr>
            <p:ph type="body" idx="1"/>
          </p:nvPr>
        </p:nvSpPr>
        <p:spPr/>
        <p:txBody>
          <a:bodyPr>
            <a:normAutofit/>
          </a:bodyPr>
          <a:lstStyle/>
          <a:p>
            <a:pPr eaLnBrk="1" hangingPunct="1"/>
            <a:r>
              <a:rPr lang="en-US" dirty="0">
                <a:solidFill>
                  <a:srgbClr val="00B0F0"/>
                </a:solidFill>
              </a:rPr>
              <a:t>Advantages</a:t>
            </a:r>
            <a:r>
              <a:rPr lang="en-US" dirty="0"/>
              <a:t>:</a:t>
            </a:r>
          </a:p>
          <a:p>
            <a:pPr lvl="1" eaLnBrk="1" hangingPunct="1"/>
            <a:r>
              <a:rPr lang="en-US" dirty="0"/>
              <a:t>Parts of great complexity and intricacy can be cast</a:t>
            </a:r>
          </a:p>
          <a:p>
            <a:pPr lvl="1" eaLnBrk="1" hangingPunct="1"/>
            <a:r>
              <a:rPr lang="en-US" dirty="0"/>
              <a:t>Close dimensional control and good surface finish </a:t>
            </a:r>
          </a:p>
          <a:p>
            <a:pPr lvl="1" eaLnBrk="1" hangingPunct="1"/>
            <a:r>
              <a:rPr lang="en-US" dirty="0"/>
              <a:t>Wax can usually be recovered for reuse </a:t>
            </a:r>
          </a:p>
          <a:p>
            <a:pPr lvl="1" eaLnBrk="1" hangingPunct="1"/>
            <a:r>
              <a:rPr lang="en-US" dirty="0"/>
              <a:t>Additional machining is not normally required ‑ this is a net shape process</a:t>
            </a:r>
          </a:p>
          <a:p>
            <a:pPr lvl="1" eaLnBrk="1" hangingPunct="1"/>
            <a:r>
              <a:rPr lang="en-US" dirty="0"/>
              <a:t>No parting line</a:t>
            </a:r>
          </a:p>
        </p:txBody>
      </p:sp>
    </p:spTree>
    <p:extLst>
      <p:ext uri="{BB962C8B-B14F-4D97-AF65-F5344CB8AC3E}">
        <p14:creationId xmlns:p14="http://schemas.microsoft.com/office/powerpoint/2010/main" val="3881037910"/>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4697</TotalTime>
  <Words>2477</Words>
  <Application>Microsoft Office PowerPoint</Application>
  <PresentationFormat>On-screen Show (4:3)</PresentationFormat>
  <Paragraphs>275</Paragraphs>
  <Slides>57</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8" baseType="lpstr">
      <vt:lpstr>SimSun</vt:lpstr>
      <vt:lpstr>Arial</vt:lpstr>
      <vt:lpstr>Arial Narrow</vt:lpstr>
      <vt:lpstr>Calibri</vt:lpstr>
      <vt:lpstr>Mangal</vt:lpstr>
      <vt:lpstr>Symbol</vt:lpstr>
      <vt:lpstr>Times New Roman</vt:lpstr>
      <vt:lpstr>Wingdings</vt:lpstr>
      <vt:lpstr>Wingdings 2</vt:lpstr>
      <vt:lpstr>Office Theme</vt:lpstr>
      <vt:lpstr>AutoCAD.Drawing.15</vt:lpstr>
      <vt:lpstr>Investment Casting (Lost Wax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and Disadvantages of Investment Casting </vt:lpstr>
      <vt:lpstr>Advantages and Disadvantages of Investment Casting </vt:lpstr>
      <vt:lpstr>Applications of Investment Casting </vt:lpstr>
      <vt:lpstr>PowerPoint Presentation</vt:lpstr>
      <vt:lpstr>Permanent Mold Casting/ Gravity die casting</vt:lpstr>
      <vt:lpstr>PowerPoint Presentation</vt:lpstr>
      <vt:lpstr>PowerPoint Presentation</vt:lpstr>
      <vt:lpstr>PowerPoint Presentation</vt:lpstr>
      <vt:lpstr>Advantages and Limitations of  Permanent Mold Casting</vt:lpstr>
      <vt:lpstr>Applications of Permanent Mold Casting</vt:lpstr>
      <vt:lpstr>Die Casting/ Pressure die casting</vt:lpstr>
      <vt:lpstr>STEPS</vt:lpstr>
      <vt:lpstr>Die Casting Machines</vt:lpstr>
      <vt:lpstr>Hot-Chamber Die Casting</vt:lpstr>
      <vt:lpstr>PowerPoint Presentation</vt:lpstr>
      <vt:lpstr>PowerPoint Presentation</vt:lpstr>
      <vt:lpstr>Cold‑Chamber Die Casting Machine</vt:lpstr>
      <vt:lpstr>PowerPoint Presentation</vt:lpstr>
      <vt:lpstr>PowerPoint Presentation</vt:lpstr>
      <vt:lpstr>Advantages and Limitations of  Die Casting</vt:lpstr>
      <vt:lpstr>Centrifugal Casting</vt:lpstr>
      <vt:lpstr>True Centrifugal Casting</vt:lpstr>
      <vt:lpstr>PowerPoint Presentation</vt:lpstr>
      <vt:lpstr>Semicentrifugal Casting</vt:lpstr>
      <vt:lpstr>Semicentrifuging Casting</vt:lpstr>
      <vt:lpstr>Centrifuge  Casting</vt:lpstr>
      <vt:lpstr>Centrifuging Casting</vt:lpstr>
      <vt:lpstr>PowerPoint Presentation</vt:lpstr>
      <vt:lpstr>PowerPoint Presentation</vt:lpstr>
      <vt:lpstr>PowerPoint Presentation</vt:lpstr>
      <vt:lpstr>Investment Casting</vt:lpstr>
      <vt:lpstr>Investment Casting</vt:lpstr>
      <vt:lpstr>PowerPoint Presentation</vt:lpstr>
      <vt:lpstr>Permanent-Mold Casting</vt:lpstr>
      <vt:lpstr>Semi centrifugal Casting Process</vt:lpstr>
      <vt:lpstr>Casting Quality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Defects in Casting</vt:lpstr>
      <vt:lpstr>Defects in Casting </vt:lpstr>
      <vt:lpstr>Defects in Casting</vt:lpstr>
      <vt:lpstr>Defects in Casting</vt:lpstr>
      <vt:lpstr>Defects in Casting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Casting (Lost Wax Process)</dc:title>
  <dc:creator/>
  <cp:lastModifiedBy>harman singh</cp:lastModifiedBy>
  <cp:revision>43</cp:revision>
  <dcterms:created xsi:type="dcterms:W3CDTF">2006-08-16T00:00:00Z</dcterms:created>
  <dcterms:modified xsi:type="dcterms:W3CDTF">2016-12-14T00:26:21Z</dcterms:modified>
</cp:coreProperties>
</file>